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8" r:id="rId2"/>
    <p:sldId id="383" r:id="rId3"/>
    <p:sldId id="407" r:id="rId4"/>
    <p:sldId id="408" r:id="rId5"/>
    <p:sldId id="492" r:id="rId6"/>
    <p:sldId id="482" r:id="rId7"/>
    <p:sldId id="491" r:id="rId8"/>
    <p:sldId id="495" r:id="rId9"/>
    <p:sldId id="324" r:id="rId10"/>
    <p:sldId id="437" r:id="rId11"/>
    <p:sldId id="497" r:id="rId12"/>
    <p:sldId id="483" r:id="rId13"/>
    <p:sldId id="402" r:id="rId14"/>
    <p:sldId id="496" r:id="rId15"/>
    <p:sldId id="489" r:id="rId16"/>
    <p:sldId id="490" r:id="rId17"/>
    <p:sldId id="493" r:id="rId18"/>
    <p:sldId id="475" r:id="rId19"/>
    <p:sldId id="494" r:id="rId20"/>
    <p:sldId id="462" r:id="rId2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693E"/>
    <a:srgbClr val="873E47"/>
    <a:srgbClr val="FD2B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34"/>
    <p:restoredTop sz="83817"/>
  </p:normalViewPr>
  <p:slideViewPr>
    <p:cSldViewPr snapToGrid="0" snapToObjects="1">
      <p:cViewPr varScale="1">
        <p:scale>
          <a:sx n="139" d="100"/>
          <a:sy n="139" d="100"/>
        </p:scale>
        <p:origin x="1520"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CCC242-F3A2-F249-A75F-2A0885F625C0}" type="datetimeFigureOut">
              <a:rPr lang="en-US" smtClean="0"/>
              <a:t>5/16/23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971E7-63AF-8344-BD99-7A9B5F88A587}" type="slidenum">
              <a:rPr lang="en-US" smtClean="0"/>
              <a:t>‹#›</a:t>
            </a:fld>
            <a:endParaRPr lang="en-US"/>
          </a:p>
        </p:txBody>
      </p:sp>
    </p:spTree>
    <p:extLst>
      <p:ext uri="{BB962C8B-B14F-4D97-AF65-F5344CB8AC3E}">
        <p14:creationId xmlns:p14="http://schemas.microsoft.com/office/powerpoint/2010/main" val="9177755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7971E7-63AF-8344-BD99-7A9B5F88A587}" type="slidenum">
              <a:rPr lang="en-US" smtClean="0"/>
              <a:t>1</a:t>
            </a:fld>
            <a:endParaRPr lang="en-US"/>
          </a:p>
        </p:txBody>
      </p:sp>
    </p:spTree>
    <p:extLst>
      <p:ext uri="{BB962C8B-B14F-4D97-AF65-F5344CB8AC3E}">
        <p14:creationId xmlns:p14="http://schemas.microsoft.com/office/powerpoint/2010/main" val="3760262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Modularity is a descriptive objective function that measures the within-community edge weight of a partition of nodes into communities relative to what you would expect in an appropriate random graph model.</a:t>
            </a:r>
          </a:p>
          <a:p>
            <a:r>
              <a:rPr lang="en-US" dirty="0"/>
              <a:t>Here the modularity or “quality” Q depends on your data in the form of adjacency matrix,</a:t>
            </a:r>
          </a:p>
          <a:p>
            <a:r>
              <a:rPr lang="en-US" dirty="0"/>
              <a:t>and a null model of expected edge weights, typically obtained through a product of node degrees in the undirected case </a:t>
            </a:r>
          </a:p>
          <a:p>
            <a:r>
              <a:rPr lang="en-US" dirty="0"/>
              <a:t>where </a:t>
            </a:r>
            <a:r>
              <a:rPr lang="en-US" dirty="0" err="1"/>
              <a:t>k_i</a:t>
            </a:r>
            <a:r>
              <a:rPr lang="en-US" dirty="0"/>
              <a:t> and </a:t>
            </a:r>
            <a:r>
              <a:rPr lang="en-US" dirty="0" err="1"/>
              <a:t>k_j</a:t>
            </a:r>
            <a:r>
              <a:rPr lang="en-US" dirty="0"/>
              <a:t> here indicate the degrees or in a weighted network the strengths of nodes </a:t>
            </a:r>
            <a:r>
              <a:rPr lang="en-US" dirty="0" err="1"/>
              <a:t>i</a:t>
            </a:r>
            <a:r>
              <a:rPr lang="en-US" dirty="0"/>
              <a:t> and j, and m is the total edge weight in the network.</a:t>
            </a:r>
          </a:p>
          <a:p>
            <a:endParaRPr lang="en-US" dirty="0"/>
          </a:p>
          <a:p>
            <a:r>
              <a:rPr lang="en-US" dirty="0"/>
              <a:t>Together this combination is referred to as the modularity matrix and the sum over a subset of its elements is controlled by an indicator for whether nodes </a:t>
            </a:r>
            <a:r>
              <a:rPr lang="en-US" dirty="0" err="1"/>
              <a:t>i</a:t>
            </a:r>
            <a:r>
              <a:rPr lang="en-US" dirty="0"/>
              <a:t> and j are together in the same community c in the partition sigma.</a:t>
            </a:r>
          </a:p>
          <a:p>
            <a:r>
              <a:rPr lang="en-US" dirty="0"/>
              <a:t>That is, this becomes the sum over all node pairs in the same community</a:t>
            </a:r>
          </a:p>
          <a:p>
            <a:endParaRPr lang="en-US" dirty="0"/>
          </a:p>
          <a:p>
            <a:r>
              <a:rPr lang="en-US" dirty="0"/>
              <a:t>The optimization problem is then to pick the partition sigma to maximize Q. While this is NP-Hard, it turns out there are many reasonable computational heuristics.</a:t>
            </a:r>
          </a:p>
          <a:p>
            <a:endParaRPr lang="en-US" dirty="0"/>
          </a:p>
          <a:p>
            <a:r>
              <a:rPr lang="en-US" dirty="0"/>
              <a:t>The resolution parameter gamma was added to modularity to control the number and sizes of communities.</a:t>
            </a:r>
          </a:p>
          <a:p>
            <a:r>
              <a:rPr lang="en-US" dirty="0"/>
              <a:t>Larger gamma increases the penalty paid for putting two nodes in the same community, thus tending to move the maximum Q to partitions of larger numbers of smaller communities.</a:t>
            </a:r>
          </a:p>
          <a:p>
            <a:endParaRPr lang="en-US" dirty="0"/>
          </a:p>
          <a:p>
            <a:r>
              <a:rPr lang="en-US" dirty="0"/>
              <a:t>--</a:t>
            </a:r>
          </a:p>
          <a:p>
            <a:r>
              <a:rPr lang="en-US" dirty="0"/>
              <a:t>If you are familiar with different machine learning methods of unsupervised clustering, modularity is perhaps qualitatively similar to something like k-means in terms of being an optimization-driven method,</a:t>
            </a:r>
          </a:p>
          <a:p>
            <a:r>
              <a:rPr lang="en-US" dirty="0"/>
              <a:t>But of course just like with other unsupervised clustering settings, there are many other methods, some of which fit a model to the data, that we are ignoring for now.</a:t>
            </a:r>
          </a:p>
        </p:txBody>
      </p:sp>
      <p:sp>
        <p:nvSpPr>
          <p:cNvPr id="4" name="Slide Number Placeholder 3"/>
          <p:cNvSpPr>
            <a:spLocks noGrp="1"/>
          </p:cNvSpPr>
          <p:nvPr>
            <p:ph type="sldNum" sz="quarter" idx="5"/>
          </p:nvPr>
        </p:nvSpPr>
        <p:spPr/>
        <p:txBody>
          <a:bodyPr/>
          <a:lstStyle/>
          <a:p>
            <a:fld id="{4E7971E7-63AF-8344-BD99-7A9B5F88A587}" type="slidenum">
              <a:rPr lang="en-US" smtClean="0"/>
              <a:t>10</a:t>
            </a:fld>
            <a:endParaRPr lang="en-US"/>
          </a:p>
        </p:txBody>
      </p:sp>
    </p:spTree>
    <p:extLst>
      <p:ext uri="{BB962C8B-B14F-4D97-AF65-F5344CB8AC3E}">
        <p14:creationId xmlns:p14="http://schemas.microsoft.com/office/powerpoint/2010/main" val="3676408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 with William Weir, Scott Emmons, Ryan Gibson and Dane Taylor.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the cartoon each point represents a partition of nodes into communities computed by possibly different computational heuristics at different values in a 2D parameter space, say, the resolution parameter and interlayer coupling parameter.</a:t>
            </a:r>
          </a:p>
          <a:p>
            <a:endParaRPr lang="en-US" dirty="0"/>
          </a:p>
          <a:p>
            <a:r>
              <a:rPr lang="en-US" dirty="0"/>
              <a:t>CHAMP takes this set of partitions as input and outputs a smaller set of partitions that we call the "admissible" subset or CHAMP set of somewhere-optimal partitions relative to the input set, along with their convex domains of optimality in the parameter space.</a:t>
            </a:r>
          </a:p>
          <a:p>
            <a:endParaRPr lang="en-US" dirty="0"/>
          </a:p>
          <a:p>
            <a:endParaRPr lang="en-US" dirty="0"/>
          </a:p>
        </p:txBody>
      </p:sp>
      <p:sp>
        <p:nvSpPr>
          <p:cNvPr id="4" name="Slide Number Placeholder 3"/>
          <p:cNvSpPr>
            <a:spLocks noGrp="1"/>
          </p:cNvSpPr>
          <p:nvPr>
            <p:ph type="sldNum" sz="quarter" idx="5"/>
          </p:nvPr>
        </p:nvSpPr>
        <p:spPr/>
        <p:txBody>
          <a:bodyPr/>
          <a:lstStyle/>
          <a:p>
            <a:fld id="{4E7971E7-63AF-8344-BD99-7A9B5F88A587}" type="slidenum">
              <a:rPr lang="en-US" smtClean="0"/>
              <a:t>11</a:t>
            </a:fld>
            <a:endParaRPr lang="en-US"/>
          </a:p>
        </p:txBody>
      </p:sp>
    </p:spTree>
    <p:extLst>
      <p:ext uri="{BB962C8B-B14F-4D97-AF65-F5344CB8AC3E}">
        <p14:creationId xmlns:p14="http://schemas.microsoft.com/office/powerpoint/2010/main" val="3379209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the default gamma=1 choice might not be at an appropriate scale to pick out the best communities,</a:t>
            </a:r>
          </a:p>
          <a:p>
            <a:r>
              <a:rPr lang="en-US" dirty="0"/>
              <a:t>As we see here for a network of college football games.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force-directed layout color-codes the football teams by their conferences, showing strong separation between the conferences so we expect community detection to run pretty well on this example.</a:t>
            </a:r>
          </a:p>
          <a:p>
            <a:r>
              <a:rPr lang="en-US" dirty="0"/>
              <a:t>If we run the popular Louvain heuristic for community detection many times at different resolution parameter values, </a:t>
            </a:r>
          </a:p>
          <a:p>
            <a:r>
              <a:rPr lang="en-US" dirty="0"/>
              <a:t>we see that the number of communities in orange increases with gamma, hits something of a fuzzy plateau between 1.5 to 4, and then increases again, so perhaps the most robust results are along that plateau.</a:t>
            </a:r>
          </a:p>
          <a:p>
            <a:endParaRPr lang="en-US" dirty="0"/>
          </a:p>
        </p:txBody>
      </p:sp>
      <p:sp>
        <p:nvSpPr>
          <p:cNvPr id="4" name="Slide Number Placeholder 3"/>
          <p:cNvSpPr>
            <a:spLocks noGrp="1"/>
          </p:cNvSpPr>
          <p:nvPr>
            <p:ph type="sldNum" sz="quarter" idx="5"/>
          </p:nvPr>
        </p:nvSpPr>
        <p:spPr/>
        <p:txBody>
          <a:bodyPr/>
          <a:lstStyle/>
          <a:p>
            <a:fld id="{4E7971E7-63AF-8344-BD99-7A9B5F88A587}" type="slidenum">
              <a:rPr lang="en-US" smtClean="0"/>
              <a:t>12</a:t>
            </a:fld>
            <a:endParaRPr lang="en-US"/>
          </a:p>
        </p:txBody>
      </p:sp>
    </p:spTree>
    <p:extLst>
      <p:ext uri="{BB962C8B-B14F-4D97-AF65-F5344CB8AC3E}">
        <p14:creationId xmlns:p14="http://schemas.microsoft.com/office/powerpoint/2010/main" val="764234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each of these 384 partitions defines a different line, so maximizing Q at each gamma is the half-space intersection problem of finding the line segments that comprise the upper envelope of Q versus gamma.</a:t>
            </a:r>
          </a:p>
          <a:p>
            <a:endParaRPr lang="en-US" dirty="0"/>
          </a:p>
          <a:p>
            <a:r>
              <a:rPr lang="en-US" dirty="0"/>
              <a:t>We then find that only 19 of these partitions are admissible in the sense that their lines are anywhere on the upper envelope,</a:t>
            </a:r>
          </a:p>
          <a:p>
            <a:r>
              <a:rPr lang="en-US" dirty="0"/>
              <a:t>And by showing the intersections of lines on the upper envelope by triangles we see that two of these lines have longer segments on the upper envelope.</a:t>
            </a:r>
          </a:p>
          <a:p>
            <a:r>
              <a:rPr lang="en-US" dirty="0"/>
              <a:t>With our attention then focused on those two partitions, we find the one has 12 communities and the other has 13, and if query the community labels</a:t>
            </a:r>
          </a:p>
          <a:p>
            <a:r>
              <a:rPr lang="en-US" dirty="0"/>
              <a:t>closely under the hood, it turns out that this 13-community partition is simply splitting one of the 12 communities into two parts (corresponding to splitting a conference into its divisions).</a:t>
            </a:r>
          </a:p>
        </p:txBody>
      </p:sp>
      <p:sp>
        <p:nvSpPr>
          <p:cNvPr id="4" name="Slide Number Placeholder 3"/>
          <p:cNvSpPr>
            <a:spLocks noGrp="1"/>
          </p:cNvSpPr>
          <p:nvPr>
            <p:ph type="sldNum" sz="quarter" idx="5"/>
          </p:nvPr>
        </p:nvSpPr>
        <p:spPr/>
        <p:txBody>
          <a:bodyPr/>
          <a:lstStyle/>
          <a:p>
            <a:fld id="{4E7971E7-63AF-8344-BD99-7A9B5F88A587}" type="slidenum">
              <a:rPr lang="en-US" smtClean="0"/>
              <a:t>13</a:t>
            </a:fld>
            <a:endParaRPr lang="en-US"/>
          </a:p>
        </p:txBody>
      </p:sp>
    </p:spTree>
    <p:extLst>
      <p:ext uri="{BB962C8B-B14F-4D97-AF65-F5344CB8AC3E}">
        <p14:creationId xmlns:p14="http://schemas.microsoft.com/office/powerpoint/2010/main" val="2709547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each of these 384 partitions defines a different line, so maximizing Q at each gamma is the half-space intersection problem of finding the line segments that comprise the upper envelope of Q versus gamma.</a:t>
            </a:r>
          </a:p>
          <a:p>
            <a:endParaRPr lang="en-US" dirty="0"/>
          </a:p>
          <a:p>
            <a:r>
              <a:rPr lang="en-US" dirty="0"/>
              <a:t>We then find that only 19 of these partitions are admissible in the sense that their lines are anywhere on the upper envelope,</a:t>
            </a:r>
          </a:p>
          <a:p>
            <a:r>
              <a:rPr lang="en-US" dirty="0"/>
              <a:t>And by showing the intersections of lines on the upper envelope by triangles we see that two of these lines have longer segments on the upper envelope.</a:t>
            </a:r>
          </a:p>
          <a:p>
            <a:r>
              <a:rPr lang="en-US" dirty="0"/>
              <a:t>With our attention then focused on those two partitions, we find the one has 12 communities and the other has 13, and if query the community labels</a:t>
            </a:r>
          </a:p>
          <a:p>
            <a:r>
              <a:rPr lang="en-US" dirty="0"/>
              <a:t>closely under the hood, it turns out that this 13-community partition is simply splitting one of the 12 communities into two parts (corresponding to splitting a conference into its divisions).</a:t>
            </a:r>
          </a:p>
        </p:txBody>
      </p:sp>
      <p:sp>
        <p:nvSpPr>
          <p:cNvPr id="4" name="Slide Number Placeholder 3"/>
          <p:cNvSpPr>
            <a:spLocks noGrp="1"/>
          </p:cNvSpPr>
          <p:nvPr>
            <p:ph type="sldNum" sz="quarter" idx="5"/>
          </p:nvPr>
        </p:nvSpPr>
        <p:spPr/>
        <p:txBody>
          <a:bodyPr/>
          <a:lstStyle/>
          <a:p>
            <a:fld id="{4E7971E7-63AF-8344-BD99-7A9B5F88A587}" type="slidenum">
              <a:rPr lang="en-US" smtClean="0"/>
              <a:t>14</a:t>
            </a:fld>
            <a:endParaRPr lang="en-US"/>
          </a:p>
        </p:txBody>
      </p:sp>
    </p:spTree>
    <p:extLst>
      <p:ext uri="{BB962C8B-B14F-4D97-AF65-F5344CB8AC3E}">
        <p14:creationId xmlns:p14="http://schemas.microsoft.com/office/powerpoint/2010/main" val="64495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Newman showed that if you took the log-likelihood of a degree-corrected planted partition of K blocks with a pair of propensity parameters for in-block and out-of-block edges and rewrote it in the right way, </a:t>
            </a:r>
          </a:p>
          <a:p>
            <a:r>
              <a:rPr lang="en-US" dirty="0"/>
              <a:t>it looks like modularity with a gamma defined by this combination of the theta propensities.</a:t>
            </a:r>
          </a:p>
          <a:p>
            <a:r>
              <a:rPr lang="en-US" dirty="0"/>
              <a:t>Newman then proposed an iterative procedure to find a partition that maximizes modularity at the gamma that self-consistently matches the theta values empirically estimated from the same partition.</a:t>
            </a:r>
          </a:p>
          <a:p>
            <a:r>
              <a:rPr lang="en-US" dirty="0"/>
              <a:t>An important wrinkle we will see is that Newman proposed to hold the number of communities K to be fixed, consistent with the norms of stochastic block modeling and assume that K was provided a priori or might be obtained in some other way.</a:t>
            </a:r>
          </a:p>
          <a:p>
            <a:endParaRPr lang="en-US" dirty="0"/>
          </a:p>
          <a:p>
            <a:r>
              <a:rPr lang="en-US" dirty="0"/>
              <a:t>In Newman’s table of example results, of most interest for our remaining narrative here will be the K=2 result for the Karate club yielding a gamma = 0.78.</a:t>
            </a:r>
          </a:p>
        </p:txBody>
      </p:sp>
      <p:sp>
        <p:nvSpPr>
          <p:cNvPr id="4" name="Slide Number Placeholder 3"/>
          <p:cNvSpPr>
            <a:spLocks noGrp="1"/>
          </p:cNvSpPr>
          <p:nvPr>
            <p:ph type="sldNum" sz="quarter" idx="5"/>
          </p:nvPr>
        </p:nvSpPr>
        <p:spPr/>
        <p:txBody>
          <a:bodyPr/>
          <a:lstStyle/>
          <a:p>
            <a:fld id="{4E7971E7-63AF-8344-BD99-7A9B5F88A587}" type="slidenum">
              <a:rPr lang="en-US" smtClean="0"/>
              <a:t>15</a:t>
            </a:fld>
            <a:endParaRPr lang="en-US"/>
          </a:p>
        </p:txBody>
      </p:sp>
    </p:spTree>
    <p:extLst>
      <p:ext uri="{BB962C8B-B14F-4D97-AF65-F5344CB8AC3E}">
        <p14:creationId xmlns:p14="http://schemas.microsoft.com/office/powerpoint/2010/main" val="1589147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Newman and </a:t>
            </a:r>
            <a:r>
              <a:rPr lang="en-US" dirty="0" err="1"/>
              <a:t>Pamfil</a:t>
            </a:r>
            <a:r>
              <a:rPr lang="en-US" dirty="0"/>
              <a:t> et al papers are both AWESOME and I highly recommend them, but I think there's still an interesting wrinkle in here, we can see even on Zachary’s Karate Club.</a:t>
            </a:r>
          </a:p>
          <a:p>
            <a:endParaRPr lang="en-US" dirty="0"/>
          </a:p>
          <a:p>
            <a:r>
              <a:rPr lang="en-US" dirty="0"/>
              <a:t>In Newman’s version of the procedure, fixing K=2, it is in most cases a single iterative step from a 2-community partition at an initial gamma giving empirical estimates that yield gamma=0.78 and the 2-community partition found there.</a:t>
            </a:r>
          </a:p>
          <a:p>
            <a:endParaRPr lang="en-US" dirty="0"/>
          </a:p>
          <a:p>
            <a:r>
              <a:rPr lang="en-US" dirty="0"/>
              <a:t>But under </a:t>
            </a:r>
            <a:r>
              <a:rPr lang="en-US" dirty="0" err="1"/>
              <a:t>Pamfil</a:t>
            </a:r>
            <a:r>
              <a:rPr lang="en-US" dirty="0"/>
              <a:t> et al.’s proposed iterations allowing K to vary, we see much less consistency in the outcomes.</a:t>
            </a:r>
          </a:p>
          <a:p>
            <a:r>
              <a:rPr lang="en-US" dirty="0"/>
              <a:t>If you start at small gamma giving two communities, it jumps to gamma=0.78 and sometimes it stops there finding a 2-community partition.</a:t>
            </a:r>
          </a:p>
          <a:p>
            <a:r>
              <a:rPr lang="en-US" dirty="0"/>
              <a:t>But there is actually a 3-community partition with higher Q there, and if the heuristic finds it then the empirical estimates on that partition point to a gamma near 0.9.</a:t>
            </a:r>
          </a:p>
          <a:p>
            <a:r>
              <a:rPr lang="en-US" dirty="0"/>
              <a:t>Again, sometimes it stops there, but there’s a 4-community partition that goes to higher gamma.</a:t>
            </a:r>
          </a:p>
          <a:p>
            <a:r>
              <a:rPr lang="en-US" dirty="0"/>
              <a:t>The blue markers here indicate the varied final values of gamma that result from this iterative procedure allowing K to vary.</a:t>
            </a:r>
          </a:p>
        </p:txBody>
      </p:sp>
      <p:sp>
        <p:nvSpPr>
          <p:cNvPr id="4" name="Slide Number Placeholder 3"/>
          <p:cNvSpPr>
            <a:spLocks noGrp="1"/>
          </p:cNvSpPr>
          <p:nvPr>
            <p:ph type="sldNum" sz="quarter" idx="5"/>
          </p:nvPr>
        </p:nvSpPr>
        <p:spPr/>
        <p:txBody>
          <a:bodyPr/>
          <a:lstStyle/>
          <a:p>
            <a:fld id="{4E7971E7-63AF-8344-BD99-7A9B5F88A587}" type="slidenum">
              <a:rPr lang="en-US" smtClean="0"/>
              <a:t>16</a:t>
            </a:fld>
            <a:endParaRPr lang="en-US"/>
          </a:p>
        </p:txBody>
      </p:sp>
    </p:spTree>
    <p:extLst>
      <p:ext uri="{BB962C8B-B14F-4D97-AF65-F5344CB8AC3E}">
        <p14:creationId xmlns:p14="http://schemas.microsoft.com/office/powerpoint/2010/main" val="4050989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story introducing community detection is seemingly obligated to at least mention the Zachary Karate Club. </a:t>
            </a:r>
          </a:p>
          <a:p>
            <a:r>
              <a:rPr lang="en-US" dirty="0"/>
              <a:t>Zachary was a social scientist surveying the friendship network in a university karate club when the best possible thing happened to him: the club got in a fight.</a:t>
            </a:r>
          </a:p>
          <a:p>
            <a:r>
              <a:rPr lang="en-US" dirty="0"/>
              <a:t>This wasn’t just regular sparring but a disagreement between the club’s president and lead instructor and they broke up into two rival clubs.</a:t>
            </a:r>
          </a:p>
          <a:p>
            <a:r>
              <a:rPr lang="en-US" dirty="0"/>
              <a:t>If you put yourself in this situation, unless you have a strong opinion about the content of the disagreement, which new club would you join?</a:t>
            </a:r>
          </a:p>
          <a:p>
            <a:r>
              <a:rPr lang="en-US" dirty="0"/>
              <a:t>Most people tend to go with the club where their friends go.</a:t>
            </a:r>
          </a:p>
          <a:p>
            <a:r>
              <a:rPr lang="en-US" dirty="0"/>
              <a:t>Sure enough, if you cluster this network through almost any community detection network, it breaks nicely along a cut down the middle here that is well aligned light-to-dark with the two new clubs.</a:t>
            </a:r>
          </a:p>
          <a:p>
            <a:r>
              <a:rPr lang="en-US" dirty="0"/>
              <a:t>Indeed, the split here is so strong that at one conference where this example came up in talk after talk, Eric </a:t>
            </a:r>
            <a:r>
              <a:rPr lang="en-US" dirty="0" err="1"/>
              <a:t>Kolaczyk</a:t>
            </a:r>
            <a:r>
              <a:rPr lang="en-US" dirty="0"/>
              <a:t> from BU who co-organized the workshop finally exclaimed “If your method doesn’t work on this network, then go home.”</a:t>
            </a:r>
          </a:p>
        </p:txBody>
      </p:sp>
      <p:sp>
        <p:nvSpPr>
          <p:cNvPr id="4" name="Slide Number Placeholder 3"/>
          <p:cNvSpPr>
            <a:spLocks noGrp="1"/>
          </p:cNvSpPr>
          <p:nvPr>
            <p:ph type="sldNum" sz="quarter" idx="5"/>
          </p:nvPr>
        </p:nvSpPr>
        <p:spPr/>
        <p:txBody>
          <a:bodyPr/>
          <a:lstStyle/>
          <a:p>
            <a:fld id="{4E7971E7-63AF-8344-BD99-7A9B5F88A587}" type="slidenum">
              <a:rPr lang="en-US" smtClean="0"/>
              <a:t>17</a:t>
            </a:fld>
            <a:endParaRPr lang="en-US"/>
          </a:p>
        </p:txBody>
      </p:sp>
    </p:spTree>
    <p:extLst>
      <p:ext uri="{BB962C8B-B14F-4D97-AF65-F5344CB8AC3E}">
        <p14:creationId xmlns:p14="http://schemas.microsoft.com/office/powerpoint/2010/main" val="830206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demonstrate this on Zachary’s Karate Club we overkill this running Louvain 10,000,000 times on a uniformly spaced grid with 0 &lt; gamma &lt; 2 </a:t>
            </a:r>
          </a:p>
          <a:p>
            <a:r>
              <a:rPr lang="en-US" dirty="0"/>
              <a:t>Sounds absolutely crazy but it takes less than 5 minutes on an 8-core desktop computer (i7-9700K CPU, 16GB DDR4 3200 MHz) </a:t>
            </a:r>
          </a:p>
          <a:p>
            <a:r>
              <a:rPr lang="en-US" dirty="0"/>
              <a:t>The diagram here is effectively the same if you call Louvain 100 times, which feels almost instantaneous on anybody’s computer.</a:t>
            </a:r>
          </a:p>
          <a:p>
            <a:r>
              <a:rPr lang="en-US" dirty="0"/>
              <a:t>What we’re plotting here is the number of communities and corresponding interval for each partition in the CHAMP set,</a:t>
            </a:r>
          </a:p>
          <a:p>
            <a:r>
              <a:rPr lang="en-US" dirty="0"/>
              <a:t>And then an arrow from the midpoint of that interval to the gamma estimate obtained in the map.</a:t>
            </a:r>
          </a:p>
          <a:p>
            <a:r>
              <a:rPr lang="en-US" dirty="0"/>
              <a:t>If we allow K to vary, everything flows into this purple interval with 4 communities.</a:t>
            </a:r>
          </a:p>
          <a:p>
            <a:endParaRPr lang="en-US" dirty="0"/>
          </a:p>
          <a:p>
            <a:r>
              <a:rPr lang="en-US" dirty="0"/>
              <a:t>Importantly, if you knew going in that you wanted to fix K, then that would simply change the set of partitions input into CHAMP to only those at that K, and everything would continue to work well under that fixed K.</a:t>
            </a:r>
          </a:p>
        </p:txBody>
      </p:sp>
      <p:sp>
        <p:nvSpPr>
          <p:cNvPr id="4" name="Slide Number Placeholder 3"/>
          <p:cNvSpPr>
            <a:spLocks noGrp="1"/>
          </p:cNvSpPr>
          <p:nvPr>
            <p:ph type="sldNum" sz="quarter" idx="5"/>
          </p:nvPr>
        </p:nvSpPr>
        <p:spPr/>
        <p:txBody>
          <a:bodyPr/>
          <a:lstStyle/>
          <a:p>
            <a:fld id="{4E7971E7-63AF-8344-BD99-7A9B5F88A587}" type="slidenum">
              <a:rPr lang="en-US" smtClean="0"/>
              <a:t>18</a:t>
            </a:fld>
            <a:endParaRPr lang="en-US"/>
          </a:p>
        </p:txBody>
      </p:sp>
    </p:spTree>
    <p:extLst>
      <p:ext uri="{BB962C8B-B14F-4D97-AF65-F5344CB8AC3E}">
        <p14:creationId xmlns:p14="http://schemas.microsoft.com/office/powerpoint/2010/main" val="28023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philosophy is that if modularity is going to continue to be widely used, we want to help people use it right.</a:t>
            </a:r>
          </a:p>
        </p:txBody>
      </p:sp>
      <p:sp>
        <p:nvSpPr>
          <p:cNvPr id="4" name="Slide Number Placeholder 3"/>
          <p:cNvSpPr>
            <a:spLocks noGrp="1"/>
          </p:cNvSpPr>
          <p:nvPr>
            <p:ph type="sldNum" sz="quarter" idx="5"/>
          </p:nvPr>
        </p:nvSpPr>
        <p:spPr/>
        <p:txBody>
          <a:bodyPr/>
          <a:lstStyle/>
          <a:p>
            <a:fld id="{599C993E-BEB6-6C41-8CFE-173E70C9E0E8}" type="slidenum">
              <a:rPr lang="en-US" smtClean="0"/>
              <a:t>19</a:t>
            </a:fld>
            <a:endParaRPr lang="en-US"/>
          </a:p>
        </p:txBody>
      </p:sp>
    </p:spTree>
    <p:extLst>
      <p:ext uri="{BB962C8B-B14F-4D97-AF65-F5344CB8AC3E}">
        <p14:creationId xmlns:p14="http://schemas.microsoft.com/office/powerpoint/2010/main" val="230375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force-directed visualization of a small corner of Facebook, at Caltech in 2005, back when you needed a dot-</a:t>
            </a:r>
            <a:r>
              <a:rPr lang="en-US" dirty="0" err="1"/>
              <a:t>edu</a:t>
            </a:r>
            <a:r>
              <a:rPr lang="en-US" dirty="0"/>
              <a:t> address to be on Facebook, with nodes representing users at Caltech and edges connecting node pairs indicating Facebook friendships.</a:t>
            </a:r>
          </a:p>
          <a:p>
            <a:r>
              <a:rPr lang="en-US" dirty="0"/>
              <a:t>Now this hairball probably isn't terribly enlightening, even though I’ve chosen node colors and shapes here to indicate the House information volunteered by users in their profiles, suggestively hinting at its social role.</a:t>
            </a:r>
          </a:p>
          <a:p>
            <a:r>
              <a:rPr lang="en-US" dirty="0"/>
              <a:t>Undergraduates join a House at the beginning of their first year and generally remaining affiliated with the same House for the duration of their studies.</a:t>
            </a:r>
          </a:p>
          <a:p>
            <a:endParaRPr lang="en-US" dirty="0"/>
          </a:p>
        </p:txBody>
      </p:sp>
      <p:sp>
        <p:nvSpPr>
          <p:cNvPr id="4" name="Slide Number Placeholder 3"/>
          <p:cNvSpPr>
            <a:spLocks noGrp="1"/>
          </p:cNvSpPr>
          <p:nvPr>
            <p:ph type="sldNum" sz="quarter" idx="5"/>
          </p:nvPr>
        </p:nvSpPr>
        <p:spPr/>
        <p:txBody>
          <a:bodyPr/>
          <a:lstStyle/>
          <a:p>
            <a:fld id="{4E7971E7-63AF-8344-BD99-7A9B5F88A587}" type="slidenum">
              <a:rPr lang="en-US" smtClean="0"/>
              <a:t>2</a:t>
            </a:fld>
            <a:endParaRPr lang="en-US"/>
          </a:p>
        </p:txBody>
      </p:sp>
    </p:spTree>
    <p:extLst>
      <p:ext uri="{BB962C8B-B14F-4D97-AF65-F5344CB8AC3E}">
        <p14:creationId xmlns:p14="http://schemas.microsoft.com/office/powerpoint/2010/main" val="3818123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detection gives us unsupervised clustering tools to identify patterns directly from the network connectivity.</a:t>
            </a:r>
          </a:p>
          <a:p>
            <a:r>
              <a:rPr lang="en-US" dirty="0"/>
              <a:t>This visualization is the same data, pre-processed using only the Facebook Friend connections—not the House information—to place each node into a community, that is, a group of nodes that are more connected to each other than to the rest of the network. We visualize each community here by a pie chart, scaling the areas of the wedges proportional to the number of users with that House label.</a:t>
            </a:r>
          </a:p>
          <a:p>
            <a:r>
              <a:rPr lang="en-US" dirty="0"/>
              <a:t>The clear takeaway is that, indeed, the House structure is exceptionally well aligned with the identified communities.</a:t>
            </a:r>
          </a:p>
          <a:p>
            <a:r>
              <a:rPr lang="en-US" dirty="0"/>
              <a:t>The vast majority of the yellow users are in this community in the center. Most of the darker orange is in the community to the right.</a:t>
            </a:r>
          </a:p>
          <a:p>
            <a:r>
              <a:rPr lang="en-US" dirty="0"/>
              <a:t>The cyan and red colors splitting this community represent two Houses next door to each other on an end of campus with strong social overlap.</a:t>
            </a:r>
          </a:p>
          <a:p>
            <a:r>
              <a:rPr lang="en-US" dirty="0"/>
              <a:t>The only color broadly distributed color with seemingly little pattern here is purple…</a:t>
            </a:r>
          </a:p>
          <a:p>
            <a:endParaRPr lang="en-US" dirty="0"/>
          </a:p>
        </p:txBody>
      </p:sp>
      <p:sp>
        <p:nvSpPr>
          <p:cNvPr id="4" name="Slide Number Placeholder 3"/>
          <p:cNvSpPr>
            <a:spLocks noGrp="1"/>
          </p:cNvSpPr>
          <p:nvPr>
            <p:ph type="sldNum" sz="quarter" idx="5"/>
          </p:nvPr>
        </p:nvSpPr>
        <p:spPr/>
        <p:txBody>
          <a:bodyPr/>
          <a:lstStyle/>
          <a:p>
            <a:fld id="{4E7971E7-63AF-8344-BD99-7A9B5F88A587}" type="slidenum">
              <a:rPr lang="en-US" smtClean="0"/>
              <a:t>3</a:t>
            </a:fld>
            <a:endParaRPr lang="en-US"/>
          </a:p>
        </p:txBody>
      </p:sp>
    </p:spTree>
    <p:extLst>
      <p:ext uri="{BB962C8B-B14F-4D97-AF65-F5344CB8AC3E}">
        <p14:creationId xmlns:p14="http://schemas.microsoft.com/office/powerpoint/2010/main" val="427451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Purple represents the users who didn’t volunteer their House residence on their Facebook page.</a:t>
            </a:r>
          </a:p>
          <a:p>
            <a:endParaRPr lang="en-US" dirty="0"/>
          </a:p>
          <a:p>
            <a:r>
              <a:rPr lang="en-US" dirty="0"/>
              <a:t>Even without explicitly volunteering this information, the strong organization of the Caltech Facebook network along this attribute means you could make a pretty good guess for most of them.</a:t>
            </a:r>
          </a:p>
          <a:p>
            <a:endParaRPr lang="en-US" dirty="0"/>
          </a:p>
          <a:p>
            <a:r>
              <a:rPr lang="en-US" dirty="0"/>
              <a:t>--</a:t>
            </a:r>
          </a:p>
          <a:p>
            <a:r>
              <a:rPr lang="en-US" dirty="0"/>
              <a:t>If I were throwing a party for all of the members of the green-colored House, I’d probably go out on a limb and invite the people in this purple wedge.</a:t>
            </a:r>
          </a:p>
          <a:p>
            <a:endParaRPr lang="en-US" dirty="0"/>
          </a:p>
        </p:txBody>
      </p:sp>
      <p:sp>
        <p:nvSpPr>
          <p:cNvPr id="4" name="Slide Number Placeholder 3"/>
          <p:cNvSpPr>
            <a:spLocks noGrp="1"/>
          </p:cNvSpPr>
          <p:nvPr>
            <p:ph type="sldNum" sz="quarter" idx="5"/>
          </p:nvPr>
        </p:nvSpPr>
        <p:spPr/>
        <p:txBody>
          <a:bodyPr/>
          <a:lstStyle/>
          <a:p>
            <a:fld id="{4E7971E7-63AF-8344-BD99-7A9B5F88A587}" type="slidenum">
              <a:rPr lang="en-US" smtClean="0"/>
              <a:t>4</a:t>
            </a:fld>
            <a:endParaRPr lang="en-US"/>
          </a:p>
        </p:txBody>
      </p:sp>
    </p:spTree>
    <p:extLst>
      <p:ext uri="{BB962C8B-B14F-4D97-AF65-F5344CB8AC3E}">
        <p14:creationId xmlns:p14="http://schemas.microsoft.com/office/powerpoint/2010/main" val="4274208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5</a:t>
            </a:fld>
            <a:endParaRPr lang="en-US"/>
          </a:p>
        </p:txBody>
      </p:sp>
    </p:spTree>
    <p:extLst>
      <p:ext uri="{BB962C8B-B14F-4D97-AF65-F5344CB8AC3E}">
        <p14:creationId xmlns:p14="http://schemas.microsoft.com/office/powerpoint/2010/main" val="24356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clear, there’s no single one right answer here — Indeed, Leto Peel et al. 2017 have a No Free Lunch Theorem for community detection.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while a single call at default resolution might work fine most of the time for the karate club, this was the </a:t>
            </a:r>
            <a:r>
              <a:rPr lang="en-US" dirty="0" err="1"/>
              <a:t>Kolaczyk</a:t>
            </a:r>
            <a:r>
              <a:rPr lang="en-US" dirty="0"/>
              <a:t> “If your method doesn’t work on this, go home” case.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yet it's what most users in an application domain are going to do, and I don't blame them for that, they're smart people with their own disciplinary expertise and problems to solve and they're trying to use a tool to study their data.</a:t>
            </a:r>
          </a:p>
          <a:p>
            <a:r>
              <a:rPr lang="en-US" dirty="0"/>
              <a:t>So surely we can provide simple tools that promote better behavior in practice for most of these users. </a:t>
            </a:r>
          </a:p>
          <a:p>
            <a:endParaRPr lang="en-US" dirty="0"/>
          </a:p>
          <a:p>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that end, both tools we’re going to talk about in the time remaining today are available in python both on GitHub and via pip install.</a:t>
            </a:r>
          </a:p>
          <a:p>
            <a:endParaRPr lang="en-US" dirty="0"/>
          </a:p>
          <a:p>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There might not be one single right way to do community detection, but we can almost always do better than just this.</a:t>
            </a:r>
          </a:p>
          <a:p>
            <a:endParaRPr lang="en-US" dirty="0"/>
          </a:p>
        </p:txBody>
      </p:sp>
      <p:sp>
        <p:nvSpPr>
          <p:cNvPr id="4" name="Slide Number Placeholder 3"/>
          <p:cNvSpPr>
            <a:spLocks noGrp="1"/>
          </p:cNvSpPr>
          <p:nvPr>
            <p:ph type="sldNum" sz="quarter" idx="5"/>
          </p:nvPr>
        </p:nvSpPr>
        <p:spPr/>
        <p:txBody>
          <a:bodyPr/>
          <a:lstStyle/>
          <a:p>
            <a:fld id="{4E7971E7-63AF-8344-BD99-7A9B5F88A587}" type="slidenum">
              <a:rPr lang="en-US" smtClean="0"/>
              <a:t>6</a:t>
            </a:fld>
            <a:endParaRPr lang="en-US"/>
          </a:p>
        </p:txBody>
      </p:sp>
    </p:spTree>
    <p:extLst>
      <p:ext uri="{BB962C8B-B14F-4D97-AF65-F5344CB8AC3E}">
        <p14:creationId xmlns:p14="http://schemas.microsoft.com/office/powerpoint/2010/main" val="340928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and overuse of the karate club has even inspired a karate club club </a:t>
            </a:r>
          </a:p>
          <a:p>
            <a:r>
              <a:rPr lang="en-US" dirty="0"/>
              <a:t>Since 2013, this little trophy has travelled the world, awarded to the first person at a conference who uses the Zachary karate club as an example in their presentation</a:t>
            </a:r>
          </a:p>
          <a:p>
            <a:r>
              <a:rPr lang="en-US" dirty="0"/>
              <a:t>Clara </a:t>
            </a:r>
            <a:r>
              <a:rPr lang="en-US" dirty="0" err="1"/>
              <a:t>Granell</a:t>
            </a:r>
            <a:r>
              <a:rPr lang="en-US" dirty="0"/>
              <a:t>, who we saw briefly earlier, was the 16th recipient of the Zachary Karate Club Club prize</a:t>
            </a:r>
          </a:p>
          <a:p>
            <a:endParaRPr lang="en-US" dirty="0"/>
          </a:p>
          <a:p>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her use of the network in her talk at the Mediterranean School of Complex Networks in Italy in 2018.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Rumor has it they’re going to stop when they get to 34, the number of nodes in the network.</a:t>
            </a:r>
          </a:p>
          <a:p>
            <a:r>
              <a:rPr lang="en-US" dirty="0"/>
              <a:t>If you aren't surprised that this data set is so overused that it's motivated an actual physical trophy and prize,</a:t>
            </a:r>
          </a:p>
          <a:p>
            <a:r>
              <a:rPr lang="en-US" dirty="0"/>
              <a:t>maybe instead you're simply surprised that Tumbler still exists</a:t>
            </a:r>
          </a:p>
          <a:p>
            <a:endParaRPr lang="en-US" dirty="0"/>
          </a:p>
        </p:txBody>
      </p:sp>
      <p:sp>
        <p:nvSpPr>
          <p:cNvPr id="4" name="Slide Number Placeholder 3"/>
          <p:cNvSpPr>
            <a:spLocks noGrp="1"/>
          </p:cNvSpPr>
          <p:nvPr>
            <p:ph type="sldNum" sz="quarter" idx="5"/>
          </p:nvPr>
        </p:nvSpPr>
        <p:spPr/>
        <p:txBody>
          <a:bodyPr/>
          <a:lstStyle/>
          <a:p>
            <a:fld id="{4E7971E7-63AF-8344-BD99-7A9B5F88A587}" type="slidenum">
              <a:rPr lang="en-US" smtClean="0"/>
              <a:t>7</a:t>
            </a:fld>
            <a:endParaRPr lang="en-US"/>
          </a:p>
        </p:txBody>
      </p:sp>
    </p:spTree>
    <p:extLst>
      <p:ext uri="{BB962C8B-B14F-4D97-AF65-F5344CB8AC3E}">
        <p14:creationId xmlns:p14="http://schemas.microsoft.com/office/powerpoint/2010/main" val="3002286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story introducing community detection is seemingly obligated to at least mention the Zachary Karate Club. </a:t>
            </a:r>
          </a:p>
          <a:p>
            <a:r>
              <a:rPr lang="en-US" dirty="0"/>
              <a:t>Zachary was a social scientist surveying the friendship network in a university karate club when the best possible thing happened to him: the club got in a fight.</a:t>
            </a:r>
          </a:p>
          <a:p>
            <a:r>
              <a:rPr lang="en-US" dirty="0"/>
              <a:t>This wasn’t just regular sparring but a disagreement between the club’s president and lead instructor and they broke up into two rival clubs.</a:t>
            </a:r>
          </a:p>
          <a:p>
            <a:r>
              <a:rPr lang="en-US" dirty="0"/>
              <a:t>If you put yourself in this situation, unless you have a strong opinion about the content of the disagreement, which new club would you join?</a:t>
            </a:r>
          </a:p>
          <a:p>
            <a:r>
              <a:rPr lang="en-US" dirty="0"/>
              <a:t>Most people tend to go with the club where their friends go.</a:t>
            </a:r>
          </a:p>
          <a:p>
            <a:r>
              <a:rPr lang="en-US" dirty="0"/>
              <a:t>Sure enough, if you cluster this network through almost any community detection network, it breaks nicely along a cut down the middle here that is well aligned light-to-dark with the two new clubs.</a:t>
            </a:r>
          </a:p>
          <a:p>
            <a:r>
              <a:rPr lang="en-US" dirty="0"/>
              <a:t>Indeed, the split here is so strong that at one conference where this example came up in talk after talk, Eric </a:t>
            </a:r>
            <a:r>
              <a:rPr lang="en-US" dirty="0" err="1"/>
              <a:t>Kolaczyk</a:t>
            </a:r>
            <a:r>
              <a:rPr lang="en-US" dirty="0"/>
              <a:t> from BU who co-organized the workshop finally exclaimed “If your method doesn’t work on this network, then go home.”</a:t>
            </a:r>
          </a:p>
        </p:txBody>
      </p:sp>
      <p:sp>
        <p:nvSpPr>
          <p:cNvPr id="4" name="Slide Number Placeholder 3"/>
          <p:cNvSpPr>
            <a:spLocks noGrp="1"/>
          </p:cNvSpPr>
          <p:nvPr>
            <p:ph type="sldNum" sz="quarter" idx="5"/>
          </p:nvPr>
        </p:nvSpPr>
        <p:spPr/>
        <p:txBody>
          <a:bodyPr/>
          <a:lstStyle/>
          <a:p>
            <a:fld id="{4E7971E7-63AF-8344-BD99-7A9B5F88A587}" type="slidenum">
              <a:rPr lang="en-US" smtClean="0"/>
              <a:t>8</a:t>
            </a:fld>
            <a:endParaRPr lang="en-US"/>
          </a:p>
        </p:txBody>
      </p:sp>
    </p:spTree>
    <p:extLst>
      <p:ext uri="{BB962C8B-B14F-4D97-AF65-F5344CB8AC3E}">
        <p14:creationId xmlns:p14="http://schemas.microsoft.com/office/powerpoint/2010/main" val="385624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much as modularity at default settings worked well on the previous examples, we need to acknowledge that modularity is problematic.</a:t>
            </a:r>
          </a:p>
          <a:p>
            <a:r>
              <a:rPr lang="en-US" dirty="0"/>
              <a:t>It’s a descriptive measure but it wasn’t developed to be statistically principled in a generative sense, it only finds assortative structures, and it’s biased towards balanced communities,</a:t>
            </a:r>
          </a:p>
          <a:p>
            <a:r>
              <a:rPr lang="en-US" dirty="0"/>
              <a:t>That said, it remains the most used method of community detection in practical applications because there are many fast heuristics that are easily accessible across different computational environments.</a:t>
            </a:r>
          </a:p>
          <a:p>
            <a:r>
              <a:rPr lang="en-US" dirty="0"/>
              <a:t>It is also frequently MISUSED, because these fast heuristics introduce pseudo-randomness in quickly finding good solutions to an NP-Hard problem</a:t>
            </a:r>
          </a:p>
          <a:p>
            <a:r>
              <a:rPr lang="en-US" dirty="0"/>
              <a:t>and because these packages typically do not make clear or provide much guidance about picking the resolution and coupling parameters.</a:t>
            </a:r>
          </a:p>
          <a:p>
            <a:r>
              <a:rPr lang="en-US" dirty="0"/>
              <a:t>Indeed, in some common computational environments it is relatively difficult or outright impossible for users to modify the resolution parameter, and they don't even know they're misusing it.</a:t>
            </a:r>
          </a:p>
          <a:p>
            <a:r>
              <a:rPr lang="en-US" dirty="0"/>
              <a:t>Our philosophy is that if modularity is going to continue to be widely used, we want to help people use it right.</a:t>
            </a:r>
          </a:p>
        </p:txBody>
      </p:sp>
      <p:sp>
        <p:nvSpPr>
          <p:cNvPr id="4" name="Slide Number Placeholder 3"/>
          <p:cNvSpPr>
            <a:spLocks noGrp="1"/>
          </p:cNvSpPr>
          <p:nvPr>
            <p:ph type="sldNum" sz="quarter" idx="5"/>
          </p:nvPr>
        </p:nvSpPr>
        <p:spPr/>
        <p:txBody>
          <a:bodyPr/>
          <a:lstStyle/>
          <a:p>
            <a:fld id="{599C993E-BEB6-6C41-8CFE-173E70C9E0E8}" type="slidenum">
              <a:rPr lang="en-US" smtClean="0"/>
              <a:t>9</a:t>
            </a:fld>
            <a:endParaRPr lang="en-US"/>
          </a:p>
        </p:txBody>
      </p:sp>
    </p:spTree>
    <p:extLst>
      <p:ext uri="{BB962C8B-B14F-4D97-AF65-F5344CB8AC3E}">
        <p14:creationId xmlns:p14="http://schemas.microsoft.com/office/powerpoint/2010/main" val="1661960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1362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08695" y="0"/>
            <a:ext cx="7651711" cy="857250"/>
          </a:xfrm>
          <a:prstGeom prst="rect">
            <a:avLst/>
          </a:prstGeom>
        </p:spPr>
        <p:txBody>
          <a:bodyPr rtlCol="0">
            <a:normAutofit/>
          </a:bodyPr>
          <a:lstStyle/>
          <a:p>
            <a:r>
              <a:rPr lang="en-US" dirty="0"/>
              <a:t>Click to edit Master title style</a:t>
            </a:r>
          </a:p>
        </p:txBody>
      </p:sp>
    </p:spTree>
    <p:extLst>
      <p:ext uri="{BB962C8B-B14F-4D97-AF65-F5344CB8AC3E}">
        <p14:creationId xmlns:p14="http://schemas.microsoft.com/office/powerpoint/2010/main" val="1116075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06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4DE7DF5-9226-584B-8E1B-BA089FED172C}" type="datetimeFigureOut">
              <a:rPr lang="en-US" smtClean="0"/>
              <a:pPr/>
              <a:t>5/16/23</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A4B6B29-32DC-6144-AB0C-742D48E3219A}" type="slidenum">
              <a:rPr lang="en-US" smtClean="0"/>
              <a:pPr/>
              <a:t>‹#›</a:t>
            </a:fld>
            <a:endParaRPr lang="en-US"/>
          </a:p>
        </p:txBody>
      </p:sp>
    </p:spTree>
    <p:extLst>
      <p:ext uri="{BB962C8B-B14F-4D97-AF65-F5344CB8AC3E}">
        <p14:creationId xmlns:p14="http://schemas.microsoft.com/office/powerpoint/2010/main" val="208756976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2"/>
          <p:cNvSpPr>
            <a:spLocks noGrp="1"/>
          </p:cNvSpPr>
          <p:nvPr>
            <p:ph type="title"/>
          </p:nvPr>
        </p:nvSpPr>
        <p:spPr>
          <a:xfrm>
            <a:off x="806450" y="806451"/>
            <a:ext cx="7524750" cy="3530599"/>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064298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08279" y="0"/>
            <a:ext cx="7651750" cy="8572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108279" y="993775"/>
            <a:ext cx="7651750" cy="29432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6" r:id="rId3"/>
    <p:sldLayoutId id="2147483669" r:id="rId4"/>
    <p:sldLayoutId id="2147483670" r:id="rId5"/>
  </p:sldLayoutIdLst>
  <p:txStyles>
    <p:titleStyle>
      <a:lvl1pPr algn="l" defTabSz="457200" rtl="0" eaLnBrk="0" fontAlgn="base" hangingPunct="0">
        <a:spcBef>
          <a:spcPct val="0"/>
        </a:spcBef>
        <a:spcAft>
          <a:spcPct val="0"/>
        </a:spcAft>
        <a:defRPr sz="3100" kern="1200">
          <a:solidFill>
            <a:schemeClr val="accent1"/>
          </a:solidFill>
          <a:latin typeface="Times New Roman"/>
          <a:ea typeface="ＭＳ Ｐゴシック" charset="0"/>
          <a:cs typeface="Times New Roman"/>
        </a:defRPr>
      </a:lvl1pPr>
      <a:lvl2pPr algn="l" defTabSz="457200" rtl="0" eaLnBrk="0" fontAlgn="base" hangingPunct="0">
        <a:spcBef>
          <a:spcPct val="0"/>
        </a:spcBef>
        <a:spcAft>
          <a:spcPct val="0"/>
        </a:spcAft>
        <a:defRPr sz="3100">
          <a:solidFill>
            <a:schemeClr val="accent1"/>
          </a:solidFill>
          <a:latin typeface="Times New Roman" charset="0"/>
          <a:ea typeface="ＭＳ Ｐゴシック" charset="0"/>
        </a:defRPr>
      </a:lvl2pPr>
      <a:lvl3pPr algn="l" defTabSz="457200" rtl="0" eaLnBrk="0" fontAlgn="base" hangingPunct="0">
        <a:spcBef>
          <a:spcPct val="0"/>
        </a:spcBef>
        <a:spcAft>
          <a:spcPct val="0"/>
        </a:spcAft>
        <a:defRPr sz="3100">
          <a:solidFill>
            <a:schemeClr val="accent1"/>
          </a:solidFill>
          <a:latin typeface="Times New Roman" charset="0"/>
          <a:ea typeface="ＭＳ Ｐゴシック" charset="0"/>
        </a:defRPr>
      </a:lvl3pPr>
      <a:lvl4pPr algn="l" defTabSz="457200" rtl="0" eaLnBrk="0" fontAlgn="base" hangingPunct="0">
        <a:spcBef>
          <a:spcPct val="0"/>
        </a:spcBef>
        <a:spcAft>
          <a:spcPct val="0"/>
        </a:spcAft>
        <a:defRPr sz="3100">
          <a:solidFill>
            <a:schemeClr val="accent1"/>
          </a:solidFill>
          <a:latin typeface="Times New Roman" charset="0"/>
          <a:ea typeface="ＭＳ Ｐゴシック" charset="0"/>
        </a:defRPr>
      </a:lvl4pPr>
      <a:lvl5pPr algn="l" defTabSz="457200" rtl="0" eaLnBrk="0" fontAlgn="base" hangingPunct="0">
        <a:spcBef>
          <a:spcPct val="0"/>
        </a:spcBef>
        <a:spcAft>
          <a:spcPct val="0"/>
        </a:spcAft>
        <a:defRPr sz="3100">
          <a:solidFill>
            <a:schemeClr val="accent1"/>
          </a:solidFill>
          <a:latin typeface="Times New Roman" charset="0"/>
          <a:ea typeface="ＭＳ Ｐゴシック" charset="0"/>
        </a:defRPr>
      </a:lvl5pPr>
      <a:lvl6pPr marL="457200" algn="l" defTabSz="457200" rtl="0" fontAlgn="base">
        <a:spcBef>
          <a:spcPct val="0"/>
        </a:spcBef>
        <a:spcAft>
          <a:spcPct val="0"/>
        </a:spcAft>
        <a:defRPr sz="3100">
          <a:solidFill>
            <a:schemeClr val="accent1"/>
          </a:solidFill>
          <a:latin typeface="Times New Roman" charset="0"/>
          <a:ea typeface="ＭＳ Ｐゴシック" charset="0"/>
        </a:defRPr>
      </a:lvl6pPr>
      <a:lvl7pPr marL="914400" algn="l" defTabSz="457200" rtl="0" fontAlgn="base">
        <a:spcBef>
          <a:spcPct val="0"/>
        </a:spcBef>
        <a:spcAft>
          <a:spcPct val="0"/>
        </a:spcAft>
        <a:defRPr sz="3100">
          <a:solidFill>
            <a:schemeClr val="accent1"/>
          </a:solidFill>
          <a:latin typeface="Times New Roman" charset="0"/>
          <a:ea typeface="ＭＳ Ｐゴシック" charset="0"/>
        </a:defRPr>
      </a:lvl7pPr>
      <a:lvl8pPr marL="1371600" algn="l" defTabSz="457200" rtl="0" fontAlgn="base">
        <a:spcBef>
          <a:spcPct val="0"/>
        </a:spcBef>
        <a:spcAft>
          <a:spcPct val="0"/>
        </a:spcAft>
        <a:defRPr sz="3100">
          <a:solidFill>
            <a:schemeClr val="accent1"/>
          </a:solidFill>
          <a:latin typeface="Times New Roman" charset="0"/>
          <a:ea typeface="ＭＳ Ｐゴシック" charset="0"/>
        </a:defRPr>
      </a:lvl8pPr>
      <a:lvl9pPr marL="1828800" algn="l" defTabSz="457200" rtl="0" fontAlgn="base">
        <a:spcBef>
          <a:spcPct val="0"/>
        </a:spcBef>
        <a:spcAft>
          <a:spcPct val="0"/>
        </a:spcAft>
        <a:defRPr sz="3100">
          <a:solidFill>
            <a:schemeClr val="accent1"/>
          </a:solidFill>
          <a:latin typeface="Times New Roman" charset="0"/>
          <a:ea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Wingdings" charset="0"/>
        <a:buChar char="§"/>
        <a:defRPr sz="2700" kern="1200">
          <a:solidFill>
            <a:schemeClr val="tx1"/>
          </a:solidFill>
          <a:latin typeface="Times New Roman"/>
          <a:ea typeface="ＭＳ Ｐゴシック" charset="0"/>
          <a:cs typeface="Times New Roman"/>
        </a:defRPr>
      </a:lvl1pPr>
      <a:lvl2pPr marL="742950" indent="-285750" algn="l" defTabSz="457200" rtl="0" eaLnBrk="0" fontAlgn="base" hangingPunct="0">
        <a:spcBef>
          <a:spcPct val="20000"/>
        </a:spcBef>
        <a:spcAft>
          <a:spcPct val="0"/>
        </a:spcAft>
        <a:buClr>
          <a:schemeClr val="accent1"/>
        </a:buClr>
        <a:buSzPct val="90000"/>
        <a:buFont typeface="Arial" charset="0"/>
        <a:buChar char="•"/>
        <a:defRPr sz="2400" kern="1200">
          <a:solidFill>
            <a:schemeClr val="tx1"/>
          </a:solidFill>
          <a:latin typeface="Times New Roman"/>
          <a:ea typeface="ＭＳ Ｐゴシック" charset="0"/>
          <a:cs typeface="Times New Roman"/>
        </a:defRPr>
      </a:lvl2pPr>
      <a:lvl3pPr marL="1143000" indent="-228600" algn="l" defTabSz="457200" rtl="0" eaLnBrk="0" fontAlgn="base" hangingPunct="0">
        <a:spcBef>
          <a:spcPct val="20000"/>
        </a:spcBef>
        <a:spcAft>
          <a:spcPct val="0"/>
        </a:spcAft>
        <a:buClr>
          <a:schemeClr val="accent1"/>
        </a:buClr>
        <a:buFont typeface="Wingdings" charset="0"/>
        <a:buChar char="§"/>
        <a:defRPr sz="2000" kern="1200">
          <a:solidFill>
            <a:schemeClr val="tx1"/>
          </a:solidFill>
          <a:latin typeface="Times New Roman"/>
          <a:ea typeface="ＭＳ Ｐゴシック" charset="0"/>
          <a:cs typeface="Times New Roman"/>
        </a:defRPr>
      </a:lvl3pPr>
      <a:lvl4pPr marL="16002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4pPr>
      <a:lvl5pPr marL="2057400" indent="-228600" algn="l" defTabSz="457200" rtl="0" eaLnBrk="0" fontAlgn="base" hangingPunct="0">
        <a:spcBef>
          <a:spcPct val="20000"/>
        </a:spcBef>
        <a:spcAft>
          <a:spcPct val="0"/>
        </a:spcAft>
        <a:buClr>
          <a:schemeClr val="accent1"/>
        </a:buClr>
        <a:buFont typeface="Arial" charset="0"/>
        <a:buChar char="»"/>
        <a:defRPr sz="200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8.png"/><Relationship Id="rId7"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github.com/wweir827/champ" TargetMode="Externa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JP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hyperlink" Target="https://github.com/ragibson/ModularityPruninghttp:/github.com/wweir827/champ" TargetMode="External"/><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weir827/champ" TargetMode="External"/><Relationship Id="rId2" Type="http://schemas.openxmlformats.org/officeDocument/2006/relationships/hyperlink" Target="https://github.com/GenLouvain" TargetMode="External"/><Relationship Id="rId1" Type="http://schemas.openxmlformats.org/officeDocument/2006/relationships/slideLayout" Target="../slideLayouts/slideLayout1.xml"/><Relationship Id="rId6" Type="http://schemas.openxmlformats.org/officeDocument/2006/relationships/hyperlink" Target="mailto:peter.j.mucha@dartmouth.edu" TargetMode="External"/><Relationship Id="rId5" Type="http://schemas.openxmlformats.org/officeDocument/2006/relationships/hyperlink" Target="http://mucha.web.unc.edu/" TargetMode="External"/><Relationship Id="rId4" Type="http://schemas.openxmlformats.org/officeDocument/2006/relationships/hyperlink" Target="https://github.com/ragibson/ModularityPruninghttp:/github.com/wweir827/cham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hyperlink" Target="https://github.com/ragibson/ModularityPruninghttp:/github.com/wweir827/champ" TargetMode="Externa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networkkarate.tumblr.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srcRect/>
          <a:stretch>
            <a:fillRect/>
          </a:stretch>
        </p:blipFill>
        <p:spPr bwMode="auto">
          <a:xfrm>
            <a:off x="2475384" y="1220658"/>
            <a:ext cx="3116126" cy="2761883"/>
          </a:xfrm>
          <a:prstGeom prst="rect">
            <a:avLst/>
          </a:prstGeom>
          <a:noFill/>
          <a:ln>
            <a:noFill/>
          </a:ln>
        </p:spPr>
      </p:pic>
      <p:sp>
        <p:nvSpPr>
          <p:cNvPr id="2" name="Title 1"/>
          <p:cNvSpPr>
            <a:spLocks noGrp="1"/>
          </p:cNvSpPr>
          <p:nvPr>
            <p:ph type="title"/>
          </p:nvPr>
        </p:nvSpPr>
        <p:spPr>
          <a:xfrm>
            <a:off x="139128" y="5809"/>
            <a:ext cx="8644192" cy="1539228"/>
          </a:xfrm>
        </p:spPr>
        <p:txBody>
          <a:bodyPr>
            <a:normAutofit/>
          </a:bodyPr>
          <a:lstStyle/>
          <a:p>
            <a:r>
              <a:rPr lang="en-US" sz="4000" b="1" dirty="0">
                <a:solidFill>
                  <a:srgbClr val="00693E"/>
                </a:solidFill>
              </a:rPr>
              <a:t>Community Detection in R </a:t>
            </a:r>
            <a:r>
              <a:rPr lang="en-US" sz="3600" b="1" dirty="0">
                <a:solidFill>
                  <a:srgbClr val="00693E"/>
                </a:solidFill>
              </a:rPr>
              <a:t>at SNH 2023</a:t>
            </a:r>
            <a:br>
              <a:rPr lang="en-US" b="1" dirty="0">
                <a:solidFill>
                  <a:srgbClr val="00693E"/>
                </a:solidFill>
              </a:rPr>
            </a:br>
            <a:r>
              <a:rPr lang="en-US" sz="2700" b="1" dirty="0">
                <a:solidFill>
                  <a:srgbClr val="00693E"/>
                </a:solidFill>
              </a:rPr>
              <a:t>Peter J. Mucha, Dartmouth College</a:t>
            </a:r>
          </a:p>
        </p:txBody>
      </p:sp>
      <p:pic>
        <p:nvPicPr>
          <p:cNvPr id="3" name="Picture 2">
            <a:extLst>
              <a:ext uri="{FF2B5EF4-FFF2-40B4-BE49-F238E27FC236}">
                <a16:creationId xmlns:a16="http://schemas.microsoft.com/office/drawing/2014/main" id="{65A72879-DD4B-126D-07E6-E0E30AFA6CC9}"/>
              </a:ext>
            </a:extLst>
          </p:cNvPr>
          <p:cNvPicPr>
            <a:picLocks noChangeAspect="1"/>
          </p:cNvPicPr>
          <p:nvPr/>
        </p:nvPicPr>
        <p:blipFill>
          <a:blip r:embed="rId4"/>
          <a:stretch>
            <a:fillRect/>
          </a:stretch>
        </p:blipFill>
        <p:spPr>
          <a:xfrm>
            <a:off x="5604594" y="3300608"/>
            <a:ext cx="1672550" cy="1672550"/>
          </a:xfrm>
          <a:prstGeom prst="rect">
            <a:avLst/>
          </a:prstGeom>
        </p:spPr>
      </p:pic>
      <p:pic>
        <p:nvPicPr>
          <p:cNvPr id="4" name="Picture 3">
            <a:extLst>
              <a:ext uri="{FF2B5EF4-FFF2-40B4-BE49-F238E27FC236}">
                <a16:creationId xmlns:a16="http://schemas.microsoft.com/office/drawing/2014/main" id="{D2809B59-39F7-BA99-DCFE-888B34DCB2E2}"/>
              </a:ext>
            </a:extLst>
          </p:cNvPr>
          <p:cNvPicPr>
            <a:picLocks noChangeAspect="1"/>
          </p:cNvPicPr>
          <p:nvPr/>
        </p:nvPicPr>
        <p:blipFill>
          <a:blip r:embed="rId5"/>
          <a:stretch>
            <a:fillRect/>
          </a:stretch>
        </p:blipFill>
        <p:spPr>
          <a:xfrm>
            <a:off x="7376200" y="3300608"/>
            <a:ext cx="1672550" cy="1672550"/>
          </a:xfrm>
          <a:prstGeom prst="rect">
            <a:avLst/>
          </a:prstGeom>
        </p:spPr>
      </p:pic>
      <p:pic>
        <p:nvPicPr>
          <p:cNvPr id="5" name="Picture 4">
            <a:extLst>
              <a:ext uri="{FF2B5EF4-FFF2-40B4-BE49-F238E27FC236}">
                <a16:creationId xmlns:a16="http://schemas.microsoft.com/office/drawing/2014/main" id="{75012058-201F-1C9B-60B7-16A4A1D04961}"/>
              </a:ext>
            </a:extLst>
          </p:cNvPr>
          <p:cNvPicPr>
            <a:picLocks noChangeAspect="1"/>
          </p:cNvPicPr>
          <p:nvPr/>
        </p:nvPicPr>
        <p:blipFill>
          <a:blip r:embed="rId6"/>
          <a:stretch>
            <a:fillRect/>
          </a:stretch>
        </p:blipFill>
        <p:spPr>
          <a:xfrm>
            <a:off x="5606948" y="1413702"/>
            <a:ext cx="1672550" cy="1672550"/>
          </a:xfrm>
          <a:prstGeom prst="rect">
            <a:avLst/>
          </a:prstGeom>
        </p:spPr>
      </p:pic>
      <p:pic>
        <p:nvPicPr>
          <p:cNvPr id="6" name="Picture 5">
            <a:extLst>
              <a:ext uri="{FF2B5EF4-FFF2-40B4-BE49-F238E27FC236}">
                <a16:creationId xmlns:a16="http://schemas.microsoft.com/office/drawing/2014/main" id="{0810EB14-1F2B-8701-0F07-82B0C1F1BE32}"/>
              </a:ext>
            </a:extLst>
          </p:cNvPr>
          <p:cNvPicPr>
            <a:picLocks noChangeAspect="1"/>
          </p:cNvPicPr>
          <p:nvPr/>
        </p:nvPicPr>
        <p:blipFill>
          <a:blip r:embed="rId7"/>
          <a:stretch>
            <a:fillRect/>
          </a:stretch>
        </p:blipFill>
        <p:spPr>
          <a:xfrm>
            <a:off x="7362756" y="1413702"/>
            <a:ext cx="1672550" cy="1672550"/>
          </a:xfrm>
          <a:prstGeom prst="rect">
            <a:avLst/>
          </a:prstGeom>
        </p:spPr>
      </p:pic>
      <p:sp>
        <p:nvSpPr>
          <p:cNvPr id="7" name="TextBox 6">
            <a:extLst>
              <a:ext uri="{FF2B5EF4-FFF2-40B4-BE49-F238E27FC236}">
                <a16:creationId xmlns:a16="http://schemas.microsoft.com/office/drawing/2014/main" id="{95EE9172-1505-A5CF-6187-D6339489D010}"/>
              </a:ext>
            </a:extLst>
          </p:cNvPr>
          <p:cNvSpPr txBox="1"/>
          <p:nvPr/>
        </p:nvSpPr>
        <p:spPr>
          <a:xfrm>
            <a:off x="5850173" y="3024938"/>
            <a:ext cx="1186100" cy="276999"/>
          </a:xfrm>
          <a:prstGeom prst="rect">
            <a:avLst/>
          </a:prstGeom>
          <a:noFill/>
        </p:spPr>
        <p:txBody>
          <a:bodyPr wrap="square" rtlCol="0">
            <a:spAutoFit/>
          </a:bodyPr>
          <a:lstStyle/>
          <a:p>
            <a:pPr algn="ctr"/>
            <a:r>
              <a:rPr lang="en-US" sz="1200" dirty="0"/>
              <a:t>Partitions</a:t>
            </a:r>
          </a:p>
        </p:txBody>
      </p:sp>
      <p:sp>
        <p:nvSpPr>
          <p:cNvPr id="8" name="TextBox 7">
            <a:extLst>
              <a:ext uri="{FF2B5EF4-FFF2-40B4-BE49-F238E27FC236}">
                <a16:creationId xmlns:a16="http://schemas.microsoft.com/office/drawing/2014/main" id="{3965B585-CFCE-54DC-E30B-532A9B2FB36D}"/>
              </a:ext>
            </a:extLst>
          </p:cNvPr>
          <p:cNvSpPr txBox="1"/>
          <p:nvPr/>
        </p:nvSpPr>
        <p:spPr>
          <a:xfrm>
            <a:off x="7605981" y="3024937"/>
            <a:ext cx="1186100" cy="276999"/>
          </a:xfrm>
          <a:prstGeom prst="rect">
            <a:avLst/>
          </a:prstGeom>
          <a:noFill/>
        </p:spPr>
        <p:txBody>
          <a:bodyPr wrap="square" rtlCol="0">
            <a:spAutoFit/>
          </a:bodyPr>
          <a:lstStyle/>
          <a:p>
            <a:pPr algn="ctr"/>
            <a:r>
              <a:rPr lang="en-US" sz="1200" dirty="0"/>
              <a:t>CHAMP</a:t>
            </a:r>
          </a:p>
        </p:txBody>
      </p:sp>
      <p:sp>
        <p:nvSpPr>
          <p:cNvPr id="10" name="TextBox 9">
            <a:extLst>
              <a:ext uri="{FF2B5EF4-FFF2-40B4-BE49-F238E27FC236}">
                <a16:creationId xmlns:a16="http://schemas.microsoft.com/office/drawing/2014/main" id="{2E3F73A8-34E1-BCDD-7F90-34384F6EDF17}"/>
              </a:ext>
            </a:extLst>
          </p:cNvPr>
          <p:cNvSpPr txBox="1"/>
          <p:nvPr/>
        </p:nvSpPr>
        <p:spPr>
          <a:xfrm>
            <a:off x="7434656" y="4910438"/>
            <a:ext cx="1555638" cy="276999"/>
          </a:xfrm>
          <a:prstGeom prst="rect">
            <a:avLst/>
          </a:prstGeom>
          <a:noFill/>
        </p:spPr>
        <p:txBody>
          <a:bodyPr wrap="square" rtlCol="0">
            <a:spAutoFit/>
          </a:bodyPr>
          <a:lstStyle/>
          <a:p>
            <a:pPr algn="ctr"/>
            <a:r>
              <a:rPr lang="en-US" sz="1200" dirty="0"/>
              <a:t>Fixed Points</a:t>
            </a:r>
          </a:p>
        </p:txBody>
      </p:sp>
      <p:sp>
        <p:nvSpPr>
          <p:cNvPr id="12" name="TextBox 11">
            <a:extLst>
              <a:ext uri="{FF2B5EF4-FFF2-40B4-BE49-F238E27FC236}">
                <a16:creationId xmlns:a16="http://schemas.microsoft.com/office/drawing/2014/main" id="{FCB2AB32-06E3-7C3B-4D40-F34A9F3F5AFE}"/>
              </a:ext>
            </a:extLst>
          </p:cNvPr>
          <p:cNvSpPr txBox="1"/>
          <p:nvPr/>
        </p:nvSpPr>
        <p:spPr>
          <a:xfrm>
            <a:off x="5355075" y="4910438"/>
            <a:ext cx="2171587" cy="276999"/>
          </a:xfrm>
          <a:prstGeom prst="rect">
            <a:avLst/>
          </a:prstGeom>
          <a:noFill/>
        </p:spPr>
        <p:txBody>
          <a:bodyPr wrap="square" rtlCol="0">
            <a:spAutoFit/>
          </a:bodyPr>
          <a:lstStyle/>
          <a:p>
            <a:pPr algn="ctr"/>
            <a:r>
              <a:rPr lang="en-US" sz="1200" dirty="0"/>
              <a:t>Map Parameters</a:t>
            </a:r>
          </a:p>
        </p:txBody>
      </p:sp>
      <p:pic>
        <p:nvPicPr>
          <p:cNvPr id="15" name="Picture 14">
            <a:extLst>
              <a:ext uri="{FF2B5EF4-FFF2-40B4-BE49-F238E27FC236}">
                <a16:creationId xmlns:a16="http://schemas.microsoft.com/office/drawing/2014/main" id="{3633BC5D-22BE-8B0E-8A1F-7F49E09FD1B8}"/>
              </a:ext>
            </a:extLst>
          </p:cNvPr>
          <p:cNvPicPr>
            <a:picLocks noChangeAspect="1"/>
          </p:cNvPicPr>
          <p:nvPr/>
        </p:nvPicPr>
        <p:blipFill>
          <a:blip r:embed="rId8"/>
          <a:stretch>
            <a:fillRect/>
          </a:stretch>
        </p:blipFill>
        <p:spPr>
          <a:xfrm>
            <a:off x="95250" y="1254346"/>
            <a:ext cx="2380134" cy="2222708"/>
          </a:xfrm>
          <a:prstGeom prst="rect">
            <a:avLst/>
          </a:prstGeom>
        </p:spPr>
      </p:pic>
      <p:pic>
        <p:nvPicPr>
          <p:cNvPr id="16" name="Picture 15" descr="NetScience_pubfinal.pdf">
            <a:extLst>
              <a:ext uri="{FF2B5EF4-FFF2-40B4-BE49-F238E27FC236}">
                <a16:creationId xmlns:a16="http://schemas.microsoft.com/office/drawing/2014/main" id="{FEFC638C-E3BA-065E-7E68-BD96C05693BF}"/>
              </a:ext>
            </a:extLst>
          </p:cNvPr>
          <p:cNvPicPr>
            <a:picLocks noChangeAspect="1"/>
          </p:cNvPicPr>
          <p:nvPr/>
        </p:nvPicPr>
        <p:blipFill rotWithShape="1">
          <a:blip r:embed="rId9">
            <a:extLst>
              <a:ext uri="{28A0092B-C50C-407E-A947-70E740481C1C}">
                <a14:useLocalDpi xmlns:a14="http://schemas.microsoft.com/office/drawing/2010/main" val="0"/>
              </a:ext>
            </a:extLst>
          </a:blip>
          <a:srcRect t="6379" b="6721"/>
          <a:stretch/>
        </p:blipFill>
        <p:spPr>
          <a:xfrm>
            <a:off x="1174132" y="3051416"/>
            <a:ext cx="3116126" cy="2092500"/>
          </a:xfrm>
          <a:prstGeom prst="rect">
            <a:avLst/>
          </a:prstGeom>
        </p:spPr>
      </p:pic>
    </p:spTree>
    <p:extLst>
      <p:ext uri="{BB962C8B-B14F-4D97-AF65-F5344CB8AC3E}">
        <p14:creationId xmlns:p14="http://schemas.microsoft.com/office/powerpoint/2010/main" val="105252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49A01-329A-D448-B654-B88D83D728D0}"/>
              </a:ext>
            </a:extLst>
          </p:cNvPr>
          <p:cNvSpPr>
            <a:spLocks noGrp="1"/>
          </p:cNvSpPr>
          <p:nvPr>
            <p:ph type="title"/>
          </p:nvPr>
        </p:nvSpPr>
        <p:spPr>
          <a:xfrm>
            <a:off x="108278" y="70830"/>
            <a:ext cx="9035722" cy="857250"/>
          </a:xfrm>
        </p:spPr>
        <p:txBody>
          <a:bodyPr/>
          <a:lstStyle/>
          <a:p>
            <a:r>
              <a:rPr lang="en-US" sz="3200" dirty="0">
                <a:solidFill>
                  <a:srgbClr val="00693E"/>
                </a:solidFill>
              </a:rPr>
              <a:t>Modularity with resolution parameter </a:t>
            </a:r>
            <a:r>
              <a:rPr lang="en-US" sz="3200" dirty="0">
                <a:solidFill>
                  <a:srgbClr val="00693E"/>
                </a:solidFill>
                <a:latin typeface="Symbol" pitchFamily="2" charset="2"/>
              </a:rPr>
              <a:t>g</a:t>
            </a:r>
            <a:br>
              <a:rPr lang="en-US" sz="3200" dirty="0">
                <a:solidFill>
                  <a:srgbClr val="00693E"/>
                </a:solidFill>
              </a:rPr>
            </a:br>
            <a:r>
              <a:rPr lang="en-US" sz="2400" dirty="0">
                <a:solidFill>
                  <a:srgbClr val="00693E"/>
                </a:solidFill>
              </a:rPr>
              <a:t>(Newman &amp; Girvan, 2004; Reichardt &amp; </a:t>
            </a:r>
            <a:r>
              <a:rPr lang="en-US" sz="2400" dirty="0" err="1">
                <a:solidFill>
                  <a:srgbClr val="00693E"/>
                </a:solidFill>
              </a:rPr>
              <a:t>Bornholdt</a:t>
            </a:r>
            <a:r>
              <a:rPr lang="en-US" sz="2400" dirty="0">
                <a:solidFill>
                  <a:srgbClr val="00693E"/>
                </a:solidFill>
              </a:rPr>
              <a:t>, 2006)</a:t>
            </a:r>
          </a:p>
        </p:txBody>
      </p:sp>
      <p:pic>
        <p:nvPicPr>
          <p:cNvPr id="15" name="Picture 14">
            <a:extLst>
              <a:ext uri="{FF2B5EF4-FFF2-40B4-BE49-F238E27FC236}">
                <a16:creationId xmlns:a16="http://schemas.microsoft.com/office/drawing/2014/main" id="{93971BB0-CAC3-0545-A953-6AFB836D3DA3}"/>
              </a:ext>
            </a:extLst>
          </p:cNvPr>
          <p:cNvPicPr>
            <a:picLocks noChangeAspect="1"/>
          </p:cNvPicPr>
          <p:nvPr/>
        </p:nvPicPr>
        <p:blipFill rotWithShape="1">
          <a:blip r:embed="rId3"/>
          <a:srcRect r="19112" b="61851"/>
          <a:stretch/>
        </p:blipFill>
        <p:spPr>
          <a:xfrm>
            <a:off x="924673" y="1478820"/>
            <a:ext cx="6984162" cy="1223632"/>
          </a:xfrm>
          <a:prstGeom prst="rect">
            <a:avLst/>
          </a:prstGeom>
        </p:spPr>
      </p:pic>
      <p:sp>
        <p:nvSpPr>
          <p:cNvPr id="16" name="TextBox 15">
            <a:extLst>
              <a:ext uri="{FF2B5EF4-FFF2-40B4-BE49-F238E27FC236}">
                <a16:creationId xmlns:a16="http://schemas.microsoft.com/office/drawing/2014/main" id="{67E7191D-AB74-6140-9431-363740590447}"/>
              </a:ext>
            </a:extLst>
          </p:cNvPr>
          <p:cNvSpPr txBox="1"/>
          <p:nvPr/>
        </p:nvSpPr>
        <p:spPr>
          <a:xfrm>
            <a:off x="5191064" y="2750179"/>
            <a:ext cx="2883807" cy="646331"/>
          </a:xfrm>
          <a:prstGeom prst="rect">
            <a:avLst/>
          </a:prstGeom>
          <a:noFill/>
        </p:spPr>
        <p:txBody>
          <a:bodyPr wrap="square" rtlCol="0">
            <a:spAutoFit/>
          </a:bodyPr>
          <a:lstStyle/>
          <a:p>
            <a:pPr algn="ctr"/>
            <a:r>
              <a:rPr lang="en-US" dirty="0">
                <a:solidFill>
                  <a:schemeClr val="tx2"/>
                </a:solidFill>
              </a:rPr>
              <a:t>Indicator on nodes </a:t>
            </a:r>
            <a:r>
              <a:rPr lang="en-US" dirty="0" err="1">
                <a:solidFill>
                  <a:schemeClr val="tx2"/>
                </a:solidFill>
              </a:rPr>
              <a:t>i</a:t>
            </a:r>
            <a:r>
              <a:rPr lang="en-US" dirty="0">
                <a:solidFill>
                  <a:schemeClr val="tx2"/>
                </a:solidFill>
              </a:rPr>
              <a:t> &amp; j in </a:t>
            </a:r>
          </a:p>
          <a:p>
            <a:pPr algn="ctr"/>
            <a:r>
              <a:rPr lang="en-US" dirty="0">
                <a:solidFill>
                  <a:schemeClr val="tx2"/>
                </a:solidFill>
              </a:rPr>
              <a:t>same community</a:t>
            </a:r>
          </a:p>
        </p:txBody>
      </p:sp>
      <p:cxnSp>
        <p:nvCxnSpPr>
          <p:cNvPr id="17" name="Straight Arrow Connector 16">
            <a:extLst>
              <a:ext uri="{FF2B5EF4-FFF2-40B4-BE49-F238E27FC236}">
                <a16:creationId xmlns:a16="http://schemas.microsoft.com/office/drawing/2014/main" id="{C4FB3B19-3C10-FE43-8100-7131EA8F7443}"/>
              </a:ext>
            </a:extLst>
          </p:cNvPr>
          <p:cNvCxnSpPr>
            <a:cxnSpLocks/>
          </p:cNvCxnSpPr>
          <p:nvPr/>
        </p:nvCxnSpPr>
        <p:spPr>
          <a:xfrm flipV="1">
            <a:off x="6632968" y="2450958"/>
            <a:ext cx="0" cy="3660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Left Bracket 17">
            <a:extLst>
              <a:ext uri="{FF2B5EF4-FFF2-40B4-BE49-F238E27FC236}">
                <a16:creationId xmlns:a16="http://schemas.microsoft.com/office/drawing/2014/main" id="{761B9BE5-E4C3-2649-8A76-53D8B5B50033}"/>
              </a:ext>
            </a:extLst>
          </p:cNvPr>
          <p:cNvSpPr/>
          <p:nvPr/>
        </p:nvSpPr>
        <p:spPr>
          <a:xfrm rot="-5400000">
            <a:off x="6573584" y="1529837"/>
            <a:ext cx="150600" cy="16550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A250328C-140B-A04C-8062-674C09F8CAC2}"/>
              </a:ext>
            </a:extLst>
          </p:cNvPr>
          <p:cNvSpPr txBox="1"/>
          <p:nvPr/>
        </p:nvSpPr>
        <p:spPr>
          <a:xfrm>
            <a:off x="2729396" y="2766857"/>
            <a:ext cx="2467342" cy="646331"/>
          </a:xfrm>
          <a:prstGeom prst="rect">
            <a:avLst/>
          </a:prstGeom>
          <a:noFill/>
        </p:spPr>
        <p:txBody>
          <a:bodyPr wrap="none" rtlCol="0">
            <a:spAutoFit/>
          </a:bodyPr>
          <a:lstStyle/>
          <a:p>
            <a:pPr algn="ctr"/>
            <a:r>
              <a:rPr lang="en-US" dirty="0">
                <a:solidFill>
                  <a:schemeClr val="tx2"/>
                </a:solidFill>
              </a:rPr>
              <a:t>Adjacency data:</a:t>
            </a:r>
          </a:p>
          <a:p>
            <a:pPr algn="ctr"/>
            <a:r>
              <a:rPr lang="en-US" dirty="0">
                <a:solidFill>
                  <a:schemeClr val="tx2"/>
                </a:solidFill>
              </a:rPr>
              <a:t>Edge/weight from </a:t>
            </a:r>
            <a:r>
              <a:rPr lang="en-US" dirty="0" err="1">
                <a:solidFill>
                  <a:schemeClr val="tx2"/>
                </a:solidFill>
              </a:rPr>
              <a:t>i</a:t>
            </a:r>
            <a:r>
              <a:rPr lang="en-US" dirty="0">
                <a:solidFill>
                  <a:schemeClr val="tx2"/>
                </a:solidFill>
              </a:rPr>
              <a:t> to j</a:t>
            </a:r>
          </a:p>
        </p:txBody>
      </p:sp>
      <p:cxnSp>
        <p:nvCxnSpPr>
          <p:cNvPr id="20" name="Straight Arrow Connector 19">
            <a:extLst>
              <a:ext uri="{FF2B5EF4-FFF2-40B4-BE49-F238E27FC236}">
                <a16:creationId xmlns:a16="http://schemas.microsoft.com/office/drawing/2014/main" id="{ED2B681A-1EE7-D643-80A3-08F31807C027}"/>
              </a:ext>
            </a:extLst>
          </p:cNvPr>
          <p:cNvCxnSpPr/>
          <p:nvPr/>
        </p:nvCxnSpPr>
        <p:spPr>
          <a:xfrm flipV="1">
            <a:off x="3963065" y="2313972"/>
            <a:ext cx="0" cy="502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A07B2D8-EBCB-874D-905B-63B745AA0C4F}"/>
              </a:ext>
            </a:extLst>
          </p:cNvPr>
          <p:cNvSpPr txBox="1"/>
          <p:nvPr/>
        </p:nvSpPr>
        <p:spPr>
          <a:xfrm>
            <a:off x="2048650" y="3500413"/>
            <a:ext cx="6399865" cy="646331"/>
          </a:xfrm>
          <a:prstGeom prst="rect">
            <a:avLst/>
          </a:prstGeom>
          <a:noFill/>
        </p:spPr>
        <p:txBody>
          <a:bodyPr wrap="square" rtlCol="0">
            <a:spAutoFit/>
          </a:bodyPr>
          <a:lstStyle/>
          <a:p>
            <a:pPr algn="ctr"/>
            <a:r>
              <a:rPr lang="en-US" dirty="0">
                <a:solidFill>
                  <a:schemeClr val="tx2"/>
                </a:solidFill>
              </a:rPr>
              <a:t>“Null model” expected edge weight,</a:t>
            </a:r>
            <a:br>
              <a:rPr lang="en-US" dirty="0">
                <a:solidFill>
                  <a:schemeClr val="tx2"/>
                </a:solidFill>
              </a:rPr>
            </a:br>
            <a:r>
              <a:rPr lang="en-US" dirty="0">
                <a:solidFill>
                  <a:schemeClr val="tx2"/>
                </a:solidFill>
              </a:rPr>
              <a:t>typically product of node degrees (undirected): </a:t>
            </a:r>
            <a:r>
              <a:rPr lang="en-US" i="1" dirty="0" err="1">
                <a:solidFill>
                  <a:schemeClr val="tx2"/>
                </a:solidFill>
              </a:rPr>
              <a:t>k</a:t>
            </a:r>
            <a:r>
              <a:rPr lang="en-US" i="1" baseline="-25000" dirty="0" err="1">
                <a:solidFill>
                  <a:schemeClr val="tx2"/>
                </a:solidFill>
              </a:rPr>
              <a:t>i</a:t>
            </a:r>
            <a:r>
              <a:rPr lang="en-US" i="1" baseline="-25000" dirty="0">
                <a:solidFill>
                  <a:schemeClr val="tx2"/>
                </a:solidFill>
              </a:rPr>
              <a:t> </a:t>
            </a:r>
            <a:r>
              <a:rPr lang="en-US" i="1" dirty="0" err="1">
                <a:solidFill>
                  <a:schemeClr val="tx2"/>
                </a:solidFill>
              </a:rPr>
              <a:t>k</a:t>
            </a:r>
            <a:r>
              <a:rPr lang="en-US" i="1" baseline="-25000" dirty="0" err="1">
                <a:solidFill>
                  <a:schemeClr val="tx2"/>
                </a:solidFill>
              </a:rPr>
              <a:t>j</a:t>
            </a:r>
            <a:r>
              <a:rPr lang="en-US" i="1" baseline="-25000" dirty="0">
                <a:solidFill>
                  <a:schemeClr val="tx2"/>
                </a:solidFill>
              </a:rPr>
              <a:t> </a:t>
            </a:r>
            <a:r>
              <a:rPr lang="en-US" i="1" dirty="0">
                <a:solidFill>
                  <a:schemeClr val="tx2"/>
                </a:solidFill>
              </a:rPr>
              <a:t>/</a:t>
            </a:r>
            <a:r>
              <a:rPr lang="en-US" dirty="0">
                <a:solidFill>
                  <a:schemeClr val="tx2"/>
                </a:solidFill>
              </a:rPr>
              <a:t>(2</a:t>
            </a:r>
            <a:r>
              <a:rPr lang="en-US" i="1" dirty="0">
                <a:solidFill>
                  <a:schemeClr val="tx2"/>
                </a:solidFill>
              </a:rPr>
              <a:t>m</a:t>
            </a:r>
            <a:r>
              <a:rPr lang="en-US" dirty="0">
                <a:solidFill>
                  <a:schemeClr val="tx2"/>
                </a:solidFill>
              </a:rPr>
              <a:t>)</a:t>
            </a:r>
          </a:p>
        </p:txBody>
      </p:sp>
      <p:cxnSp>
        <p:nvCxnSpPr>
          <p:cNvPr id="22" name="Straight Arrow Connector 21">
            <a:extLst>
              <a:ext uri="{FF2B5EF4-FFF2-40B4-BE49-F238E27FC236}">
                <a16:creationId xmlns:a16="http://schemas.microsoft.com/office/drawing/2014/main" id="{9E171DB7-8C4B-174E-ABA1-B48F17152AB2}"/>
              </a:ext>
            </a:extLst>
          </p:cNvPr>
          <p:cNvCxnSpPr>
            <a:cxnSpLocks/>
          </p:cNvCxnSpPr>
          <p:nvPr/>
        </p:nvCxnSpPr>
        <p:spPr>
          <a:xfrm flipV="1">
            <a:off x="5248583" y="2309428"/>
            <a:ext cx="2" cy="11743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A2781FA-61A1-2E45-A9B7-BEB48FC63261}"/>
              </a:ext>
            </a:extLst>
          </p:cNvPr>
          <p:cNvSpPr txBox="1"/>
          <p:nvPr/>
        </p:nvSpPr>
        <p:spPr>
          <a:xfrm>
            <a:off x="108278" y="4368517"/>
            <a:ext cx="8649356" cy="646331"/>
          </a:xfrm>
          <a:prstGeom prst="rect">
            <a:avLst/>
          </a:prstGeom>
          <a:noFill/>
        </p:spPr>
        <p:txBody>
          <a:bodyPr wrap="square" rtlCol="0">
            <a:spAutoFit/>
          </a:bodyPr>
          <a:lstStyle/>
          <a:p>
            <a:r>
              <a:rPr lang="en-US" b="1" dirty="0">
                <a:solidFill>
                  <a:srgbClr val="00693E"/>
                </a:solidFill>
              </a:rPr>
              <a:t>Optimization: Find partition </a:t>
            </a:r>
            <a:r>
              <a:rPr lang="en-US" b="1" dirty="0">
                <a:solidFill>
                  <a:srgbClr val="00693E"/>
                </a:solidFill>
                <a:latin typeface="Symbol" pitchFamily="2" charset="2"/>
              </a:rPr>
              <a:t>s</a:t>
            </a:r>
            <a:r>
              <a:rPr lang="en-US" b="1" dirty="0">
                <a:solidFill>
                  <a:srgbClr val="00693E"/>
                </a:solidFill>
              </a:rPr>
              <a:t> of nodes in communities to maximize </a:t>
            </a:r>
            <a:r>
              <a:rPr lang="en-US" b="1" i="1" dirty="0">
                <a:solidFill>
                  <a:srgbClr val="00693E"/>
                </a:solidFill>
              </a:rPr>
              <a:t>Q</a:t>
            </a:r>
            <a:br>
              <a:rPr lang="en-US" b="1" i="1" dirty="0">
                <a:solidFill>
                  <a:srgbClr val="00693E"/>
                </a:solidFill>
              </a:rPr>
            </a:br>
            <a:r>
              <a:rPr lang="en-US" b="1" dirty="0">
                <a:solidFill>
                  <a:srgbClr val="00693E"/>
                </a:solidFill>
              </a:rPr>
              <a:t>Resolution parameter </a:t>
            </a:r>
            <a:r>
              <a:rPr lang="en-US" b="1" dirty="0">
                <a:solidFill>
                  <a:srgbClr val="00693E"/>
                </a:solidFill>
                <a:latin typeface="Symbol" pitchFamily="2" charset="2"/>
              </a:rPr>
              <a:t>g</a:t>
            </a:r>
            <a:r>
              <a:rPr lang="en-US" b="1" dirty="0">
                <a:solidFill>
                  <a:srgbClr val="00693E"/>
                </a:solidFill>
              </a:rPr>
              <a:t> indirectly controls number/sizes of communities</a:t>
            </a:r>
            <a:endParaRPr lang="en-US" b="1" i="1" dirty="0">
              <a:solidFill>
                <a:srgbClr val="00693E"/>
              </a:solidFill>
            </a:endParaRPr>
          </a:p>
        </p:txBody>
      </p:sp>
      <p:sp>
        <p:nvSpPr>
          <p:cNvPr id="24" name="TextBox 23">
            <a:extLst>
              <a:ext uri="{FF2B5EF4-FFF2-40B4-BE49-F238E27FC236}">
                <a16:creationId xmlns:a16="http://schemas.microsoft.com/office/drawing/2014/main" id="{24E64F8F-41B6-284F-BD1F-278184235F4D}"/>
              </a:ext>
            </a:extLst>
          </p:cNvPr>
          <p:cNvSpPr txBox="1"/>
          <p:nvPr/>
        </p:nvSpPr>
        <p:spPr>
          <a:xfrm>
            <a:off x="3450065" y="932299"/>
            <a:ext cx="2346233" cy="369332"/>
          </a:xfrm>
          <a:prstGeom prst="rect">
            <a:avLst/>
          </a:prstGeom>
          <a:noFill/>
        </p:spPr>
        <p:txBody>
          <a:bodyPr wrap="square" rtlCol="0">
            <a:spAutoFit/>
          </a:bodyPr>
          <a:lstStyle/>
          <a:p>
            <a:pPr algn="ctr"/>
            <a:r>
              <a:rPr lang="en-US" dirty="0">
                <a:solidFill>
                  <a:schemeClr val="tx2"/>
                </a:solidFill>
              </a:rPr>
              <a:t>“Modularity matrix”</a:t>
            </a:r>
          </a:p>
        </p:txBody>
      </p:sp>
      <p:cxnSp>
        <p:nvCxnSpPr>
          <p:cNvPr id="25" name="Straight Arrow Connector 24">
            <a:extLst>
              <a:ext uri="{FF2B5EF4-FFF2-40B4-BE49-F238E27FC236}">
                <a16:creationId xmlns:a16="http://schemas.microsoft.com/office/drawing/2014/main" id="{E9ED7349-1ABE-8344-997D-A591EDBD910D}"/>
              </a:ext>
            </a:extLst>
          </p:cNvPr>
          <p:cNvCxnSpPr>
            <a:cxnSpLocks/>
            <a:endCxn id="26" idx="1"/>
          </p:cNvCxnSpPr>
          <p:nvPr/>
        </p:nvCxnSpPr>
        <p:spPr>
          <a:xfrm>
            <a:off x="4623182" y="1259455"/>
            <a:ext cx="0" cy="304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eft Bracket 25">
            <a:extLst>
              <a:ext uri="{FF2B5EF4-FFF2-40B4-BE49-F238E27FC236}">
                <a16:creationId xmlns:a16="http://schemas.microsoft.com/office/drawing/2014/main" id="{B8E17B46-90CF-0D48-B78D-497EAA5F2E92}"/>
              </a:ext>
            </a:extLst>
          </p:cNvPr>
          <p:cNvSpPr/>
          <p:nvPr/>
        </p:nvSpPr>
        <p:spPr>
          <a:xfrm rot="5400000">
            <a:off x="4547882" y="638833"/>
            <a:ext cx="150600" cy="2000681"/>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246786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p:bldP spid="21" grpId="0"/>
      <p:bldP spid="23" grpId="0"/>
      <p:bldP spid="24" grpId="0"/>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5" y="0"/>
            <a:ext cx="8221113" cy="857250"/>
          </a:xfrm>
        </p:spPr>
        <p:txBody>
          <a:bodyPr>
            <a:normAutofit/>
          </a:bodyPr>
          <a:lstStyle/>
          <a:p>
            <a:r>
              <a:rPr lang="en-US" dirty="0">
                <a:solidFill>
                  <a:srgbClr val="00693E"/>
                </a:solidFill>
              </a:rPr>
              <a:t>Convex Hull of Admissible Modularity Partitions</a:t>
            </a:r>
          </a:p>
        </p:txBody>
      </p:sp>
      <p:pic>
        <p:nvPicPr>
          <p:cNvPr id="9" name="Picture 8">
            <a:extLst>
              <a:ext uri="{FF2B5EF4-FFF2-40B4-BE49-F238E27FC236}">
                <a16:creationId xmlns:a16="http://schemas.microsoft.com/office/drawing/2014/main" id="{7E17C63F-C930-1D42-A6EC-14114623B250}"/>
              </a:ext>
            </a:extLst>
          </p:cNvPr>
          <p:cNvPicPr>
            <a:picLocks noChangeAspect="1"/>
          </p:cNvPicPr>
          <p:nvPr/>
        </p:nvPicPr>
        <p:blipFill rotWithShape="1">
          <a:blip r:embed="rId3"/>
          <a:srcRect l="11659"/>
          <a:stretch/>
        </p:blipFill>
        <p:spPr>
          <a:xfrm>
            <a:off x="3005121" y="827394"/>
            <a:ext cx="952576" cy="1078294"/>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5B390704-F3E6-B74F-AECC-6DCAF6E4EBB1}"/>
              </a:ext>
            </a:extLst>
          </p:cNvPr>
          <p:cNvPicPr>
            <a:picLocks noChangeAspect="1"/>
          </p:cNvPicPr>
          <p:nvPr/>
        </p:nvPicPr>
        <p:blipFill>
          <a:blip r:embed="rId4"/>
          <a:stretch>
            <a:fillRect/>
          </a:stretch>
        </p:blipFill>
        <p:spPr>
          <a:xfrm>
            <a:off x="1939353" y="822756"/>
            <a:ext cx="1078294" cy="1078294"/>
          </a:xfrm>
          <a:prstGeom prst="rect">
            <a:avLst/>
          </a:prstGeom>
        </p:spPr>
      </p:pic>
      <p:pic>
        <p:nvPicPr>
          <p:cNvPr id="11" name="Picture 10">
            <a:extLst>
              <a:ext uri="{FF2B5EF4-FFF2-40B4-BE49-F238E27FC236}">
                <a16:creationId xmlns:a16="http://schemas.microsoft.com/office/drawing/2014/main" id="{2A9794CC-43C2-484F-9BB8-1972D074A3A4}"/>
              </a:ext>
            </a:extLst>
          </p:cNvPr>
          <p:cNvPicPr>
            <a:picLocks noChangeAspect="1"/>
          </p:cNvPicPr>
          <p:nvPr/>
        </p:nvPicPr>
        <p:blipFill rotWithShape="1">
          <a:blip r:embed="rId5"/>
          <a:srcRect l="14148" r="8630"/>
          <a:stretch/>
        </p:blipFill>
        <p:spPr>
          <a:xfrm>
            <a:off x="1097344" y="822756"/>
            <a:ext cx="832682" cy="1078294"/>
          </a:xfrm>
          <a:prstGeom prst="rect">
            <a:avLst/>
          </a:prstGeom>
        </p:spPr>
      </p:pic>
      <p:pic>
        <p:nvPicPr>
          <p:cNvPr id="12" name="Picture 11">
            <a:extLst>
              <a:ext uri="{FF2B5EF4-FFF2-40B4-BE49-F238E27FC236}">
                <a16:creationId xmlns:a16="http://schemas.microsoft.com/office/drawing/2014/main" id="{C3B6CC44-7425-AA45-AC5E-D3DDAFA8D60A}"/>
              </a:ext>
            </a:extLst>
          </p:cNvPr>
          <p:cNvPicPr>
            <a:picLocks noChangeAspect="1"/>
          </p:cNvPicPr>
          <p:nvPr/>
        </p:nvPicPr>
        <p:blipFill rotWithShape="1">
          <a:blip r:embed="rId6"/>
          <a:srcRect l="1449" r="1077" b="11146"/>
          <a:stretch/>
        </p:blipFill>
        <p:spPr>
          <a:xfrm>
            <a:off x="227996" y="822756"/>
            <a:ext cx="889553" cy="1078294"/>
          </a:xfrm>
          <a:prstGeom prst="rect">
            <a:avLst/>
          </a:prstGeom>
          <a:noFill/>
          <a:ln>
            <a:noFill/>
          </a:ln>
        </p:spPr>
      </p:pic>
      <p:pic>
        <p:nvPicPr>
          <p:cNvPr id="13" name="Content Placeholder 27">
            <a:extLst>
              <a:ext uri="{FF2B5EF4-FFF2-40B4-BE49-F238E27FC236}">
                <a16:creationId xmlns:a16="http://schemas.microsoft.com/office/drawing/2014/main" id="{76664014-23D5-9C4B-9A53-690270679912}"/>
              </a:ext>
            </a:extLst>
          </p:cNvPr>
          <p:cNvPicPr>
            <a:picLocks noChangeAspect="1"/>
          </p:cNvPicPr>
          <p:nvPr/>
        </p:nvPicPr>
        <p:blipFill>
          <a:blip r:embed="rId7"/>
          <a:stretch>
            <a:fillRect/>
          </a:stretch>
        </p:blipFill>
        <p:spPr>
          <a:xfrm>
            <a:off x="2880532" y="2383790"/>
            <a:ext cx="2159000" cy="2159000"/>
          </a:xfrm>
          <a:prstGeom prst="rect">
            <a:avLst/>
          </a:prstGeom>
        </p:spPr>
      </p:pic>
      <p:pic>
        <p:nvPicPr>
          <p:cNvPr id="14" name="Content Placeholder 29">
            <a:extLst>
              <a:ext uri="{FF2B5EF4-FFF2-40B4-BE49-F238E27FC236}">
                <a16:creationId xmlns:a16="http://schemas.microsoft.com/office/drawing/2014/main" id="{188778CD-E982-A84E-8F38-7E8192155178}"/>
              </a:ext>
            </a:extLst>
          </p:cNvPr>
          <p:cNvPicPr>
            <a:picLocks noChangeAspect="1"/>
          </p:cNvPicPr>
          <p:nvPr/>
        </p:nvPicPr>
        <p:blipFill>
          <a:blip r:embed="rId8"/>
          <a:stretch>
            <a:fillRect/>
          </a:stretch>
        </p:blipFill>
        <p:spPr>
          <a:xfrm>
            <a:off x="227996" y="2383790"/>
            <a:ext cx="2159000" cy="2159000"/>
          </a:xfrm>
          <a:prstGeom prst="rect">
            <a:avLst/>
          </a:prstGeom>
        </p:spPr>
      </p:pic>
      <p:pic>
        <p:nvPicPr>
          <p:cNvPr id="15" name="Picture 14">
            <a:extLst>
              <a:ext uri="{FF2B5EF4-FFF2-40B4-BE49-F238E27FC236}">
                <a16:creationId xmlns:a16="http://schemas.microsoft.com/office/drawing/2014/main" id="{99F2E769-09C3-014B-97EB-9746F15395E5}"/>
              </a:ext>
            </a:extLst>
          </p:cNvPr>
          <p:cNvPicPr>
            <a:picLocks noChangeAspect="1"/>
          </p:cNvPicPr>
          <p:nvPr/>
        </p:nvPicPr>
        <p:blipFill rotWithShape="1">
          <a:blip r:embed="rId9"/>
          <a:srcRect b="42812"/>
          <a:stretch/>
        </p:blipFill>
        <p:spPr>
          <a:xfrm>
            <a:off x="5339796" y="822756"/>
            <a:ext cx="3729701" cy="1131261"/>
          </a:xfrm>
          <a:prstGeom prst="rect">
            <a:avLst/>
          </a:prstGeom>
        </p:spPr>
      </p:pic>
      <p:pic>
        <p:nvPicPr>
          <p:cNvPr id="16" name="Picture 15">
            <a:extLst>
              <a:ext uri="{FF2B5EF4-FFF2-40B4-BE49-F238E27FC236}">
                <a16:creationId xmlns:a16="http://schemas.microsoft.com/office/drawing/2014/main" id="{B4568CE2-263B-CA47-81B5-324AE54EC34D}"/>
              </a:ext>
            </a:extLst>
          </p:cNvPr>
          <p:cNvPicPr>
            <a:picLocks noChangeAspect="1"/>
          </p:cNvPicPr>
          <p:nvPr/>
        </p:nvPicPr>
        <p:blipFill rotWithShape="1">
          <a:blip r:embed="rId10"/>
          <a:srcRect b="33023"/>
          <a:stretch/>
        </p:blipFill>
        <p:spPr>
          <a:xfrm>
            <a:off x="5216396" y="1954017"/>
            <a:ext cx="3976500" cy="3150294"/>
          </a:xfrm>
          <a:prstGeom prst="rect">
            <a:avLst/>
          </a:prstGeom>
        </p:spPr>
      </p:pic>
      <p:sp>
        <p:nvSpPr>
          <p:cNvPr id="17" name="Right Arrow 16">
            <a:extLst>
              <a:ext uri="{FF2B5EF4-FFF2-40B4-BE49-F238E27FC236}">
                <a16:creationId xmlns:a16="http://schemas.microsoft.com/office/drawing/2014/main" id="{EF44B8D1-286D-964E-9DF5-7384B66C9D44}"/>
              </a:ext>
            </a:extLst>
          </p:cNvPr>
          <p:cNvSpPr/>
          <p:nvPr/>
        </p:nvSpPr>
        <p:spPr>
          <a:xfrm>
            <a:off x="2458630" y="3358776"/>
            <a:ext cx="369517" cy="21264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B62BE0-094B-524A-9AE1-B11ADDA144D7}"/>
              </a:ext>
            </a:extLst>
          </p:cNvPr>
          <p:cNvSpPr/>
          <p:nvPr/>
        </p:nvSpPr>
        <p:spPr>
          <a:xfrm>
            <a:off x="174670" y="4702679"/>
            <a:ext cx="5041726" cy="369332"/>
          </a:xfrm>
          <a:prstGeom prst="rect">
            <a:avLst/>
          </a:prstGeom>
        </p:spPr>
        <p:txBody>
          <a:bodyPr wrap="square">
            <a:spAutoFit/>
          </a:bodyPr>
          <a:lstStyle/>
          <a:p>
            <a:r>
              <a:rPr lang="en-US" b="1" dirty="0">
                <a:hlinkClick r:id="rId11"/>
              </a:rPr>
              <a:t>github.com/wweir827/champ</a:t>
            </a:r>
            <a:r>
              <a:rPr lang="en-US" b="1" dirty="0"/>
              <a:t> </a:t>
            </a:r>
          </a:p>
        </p:txBody>
      </p:sp>
    </p:spTree>
    <p:extLst>
      <p:ext uri="{BB962C8B-B14F-4D97-AF65-F5344CB8AC3E}">
        <p14:creationId xmlns:p14="http://schemas.microsoft.com/office/powerpoint/2010/main" val="2066744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14" y="-84843"/>
            <a:ext cx="8252880" cy="857250"/>
          </a:xfrm>
        </p:spPr>
        <p:txBody>
          <a:bodyPr>
            <a:normAutofit/>
          </a:bodyPr>
          <a:lstStyle/>
          <a:p>
            <a:r>
              <a:rPr lang="en-US" dirty="0">
                <a:solidFill>
                  <a:srgbClr val="00693E"/>
                </a:solidFill>
              </a:rPr>
              <a:t>How to pick </a:t>
            </a:r>
            <a:r>
              <a:rPr lang="en-US" dirty="0">
                <a:solidFill>
                  <a:srgbClr val="00693E"/>
                </a:solidFill>
                <a:latin typeface="Symbol" pitchFamily="2" charset="2"/>
              </a:rPr>
              <a:t>g</a:t>
            </a:r>
            <a:r>
              <a:rPr lang="en-US" dirty="0">
                <a:solidFill>
                  <a:srgbClr val="00693E"/>
                </a:solidFill>
              </a:rPr>
              <a:t>? (1) CHAMP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 y="631598"/>
            <a:ext cx="4826396" cy="4502477"/>
          </a:xfrm>
          <a:prstGeom prst="rect">
            <a:avLst/>
          </a:prstGeom>
        </p:spPr>
      </p:pic>
      <p:pic>
        <p:nvPicPr>
          <p:cNvPr id="6" name="Picture 5"/>
          <p:cNvPicPr>
            <a:picLocks noChangeAspect="1"/>
          </p:cNvPicPr>
          <p:nvPr/>
        </p:nvPicPr>
        <p:blipFill rotWithShape="1">
          <a:blip r:embed="rId4"/>
          <a:srcRect r="54540"/>
          <a:stretch/>
        </p:blipFill>
        <p:spPr>
          <a:xfrm>
            <a:off x="4831626" y="707127"/>
            <a:ext cx="4312374" cy="4298825"/>
          </a:xfrm>
          <a:prstGeom prst="rect">
            <a:avLst/>
          </a:prstGeom>
        </p:spPr>
      </p:pic>
      <p:sp>
        <p:nvSpPr>
          <p:cNvPr id="3" name="Rectangle 2"/>
          <p:cNvSpPr/>
          <p:nvPr/>
        </p:nvSpPr>
        <p:spPr>
          <a:xfrm>
            <a:off x="1252728" y="667512"/>
            <a:ext cx="2569464" cy="1414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3544" y="3791310"/>
            <a:ext cx="2326278" cy="646331"/>
          </a:xfrm>
          <a:prstGeom prst="rect">
            <a:avLst/>
          </a:prstGeom>
          <a:noFill/>
        </p:spPr>
        <p:txBody>
          <a:bodyPr wrap="none" rtlCol="0">
            <a:spAutoFit/>
          </a:bodyPr>
          <a:lstStyle/>
          <a:p>
            <a:r>
              <a:rPr lang="en-US" dirty="0"/>
              <a:t>50,000 Louvain calls</a:t>
            </a:r>
          </a:p>
          <a:p>
            <a:r>
              <a:rPr lang="en-US" dirty="0"/>
              <a:t>384 unique partitions</a:t>
            </a:r>
          </a:p>
        </p:txBody>
      </p:sp>
    </p:spTree>
    <p:extLst>
      <p:ext uri="{BB962C8B-B14F-4D97-AF65-F5344CB8AC3E}">
        <p14:creationId xmlns:p14="http://schemas.microsoft.com/office/powerpoint/2010/main" val="3467378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2AD633-F4AC-B4E1-D21D-5373942B0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 y="631598"/>
            <a:ext cx="4826396" cy="4502477"/>
          </a:xfrm>
          <a:prstGeom prst="rect">
            <a:avLst/>
          </a:prstGeom>
        </p:spPr>
      </p:pic>
      <p:sp>
        <p:nvSpPr>
          <p:cNvPr id="2" name="Title 1"/>
          <p:cNvSpPr>
            <a:spLocks noGrp="1"/>
          </p:cNvSpPr>
          <p:nvPr>
            <p:ph type="title"/>
          </p:nvPr>
        </p:nvSpPr>
        <p:spPr>
          <a:xfrm>
            <a:off x="80414" y="-84843"/>
            <a:ext cx="8837540" cy="857250"/>
          </a:xfrm>
        </p:spPr>
        <p:txBody>
          <a:bodyPr>
            <a:normAutofit/>
          </a:bodyPr>
          <a:lstStyle/>
          <a:p>
            <a:r>
              <a:rPr lang="en-US" dirty="0">
                <a:solidFill>
                  <a:srgbClr val="00693E"/>
                </a:solidFill>
              </a:rPr>
              <a:t>Q</a:t>
            </a:r>
            <a:r>
              <a:rPr lang="en-US" baseline="-25000" dirty="0">
                <a:solidFill>
                  <a:srgbClr val="00693E"/>
                </a:solidFill>
                <a:latin typeface="Symbol" charset="2"/>
                <a:ea typeface="Symbol" charset="2"/>
                <a:cs typeface="Symbol" charset="2"/>
              </a:rPr>
              <a:t>s</a:t>
            </a:r>
            <a:r>
              <a:rPr lang="en-US" dirty="0">
                <a:solidFill>
                  <a:srgbClr val="00693E"/>
                </a:solidFill>
              </a:rPr>
              <a:t>(</a:t>
            </a:r>
            <a:r>
              <a:rPr lang="en-US" dirty="0">
                <a:solidFill>
                  <a:srgbClr val="00693E"/>
                </a:solidFill>
                <a:latin typeface="Symbol" charset="2"/>
                <a:ea typeface="Symbol" charset="2"/>
                <a:cs typeface="Symbol" charset="2"/>
              </a:rPr>
              <a:t>g</a:t>
            </a:r>
            <a:r>
              <a:rPr lang="en-US" dirty="0">
                <a:solidFill>
                  <a:srgbClr val="00693E"/>
                </a:solidFill>
              </a:rPr>
              <a:t>) isn’t a point. Each partition </a:t>
            </a:r>
            <a:r>
              <a:rPr lang="en-US" dirty="0">
                <a:solidFill>
                  <a:srgbClr val="00693E"/>
                </a:solidFill>
                <a:latin typeface="Symbol" charset="2"/>
                <a:ea typeface="Symbol" charset="2"/>
                <a:cs typeface="Symbol" charset="2"/>
              </a:rPr>
              <a:t>s </a:t>
            </a:r>
            <a:r>
              <a:rPr lang="en-US" dirty="0">
                <a:solidFill>
                  <a:srgbClr val="00693E"/>
                </a:solidFill>
              </a:rPr>
              <a:t>defines a line.</a:t>
            </a:r>
            <a:endParaRPr lang="en-US" dirty="0">
              <a:solidFill>
                <a:srgbClr val="00693E"/>
              </a:solidFill>
              <a:latin typeface="Symbol" charset="2"/>
              <a:ea typeface="Symbol" charset="2"/>
              <a:cs typeface="Symbol" charset="2"/>
            </a:endParaRPr>
          </a:p>
        </p:txBody>
      </p:sp>
      <p:pic>
        <p:nvPicPr>
          <p:cNvPr id="3" name="Picture 2"/>
          <p:cNvPicPr>
            <a:picLocks noChangeAspect="1"/>
          </p:cNvPicPr>
          <p:nvPr/>
        </p:nvPicPr>
        <p:blipFill rotWithShape="1">
          <a:blip r:embed="rId4"/>
          <a:srcRect l="51428"/>
          <a:stretch/>
        </p:blipFill>
        <p:spPr>
          <a:xfrm>
            <a:off x="4702628" y="609697"/>
            <a:ext cx="4441371" cy="4533363"/>
          </a:xfrm>
          <a:prstGeom prst="rect">
            <a:avLst/>
          </a:prstGeom>
        </p:spPr>
      </p:pic>
      <p:pic>
        <p:nvPicPr>
          <p:cNvPr id="4" name="Picture 3"/>
          <p:cNvPicPr>
            <a:picLocks noChangeAspect="1"/>
          </p:cNvPicPr>
          <p:nvPr/>
        </p:nvPicPr>
        <p:blipFill>
          <a:blip r:embed="rId5">
            <a:clrChange>
              <a:clrFrom>
                <a:srgbClr val="FFFFFF"/>
              </a:clrFrom>
              <a:clrTo>
                <a:srgbClr val="FFFFFF">
                  <a:alpha val="0"/>
                </a:srgbClr>
              </a:clrTo>
            </a:clrChange>
          </a:blip>
          <a:stretch>
            <a:fillRect/>
          </a:stretch>
        </p:blipFill>
        <p:spPr>
          <a:xfrm>
            <a:off x="5605334" y="1706744"/>
            <a:ext cx="3414083" cy="1268272"/>
          </a:xfrm>
          <a:prstGeom prst="rect">
            <a:avLst/>
          </a:prstGeom>
        </p:spPr>
      </p:pic>
      <p:sp>
        <p:nvSpPr>
          <p:cNvPr id="5" name="TextBox 4"/>
          <p:cNvSpPr txBox="1"/>
          <p:nvPr/>
        </p:nvSpPr>
        <p:spPr>
          <a:xfrm>
            <a:off x="923544" y="3791310"/>
            <a:ext cx="2595582" cy="923330"/>
          </a:xfrm>
          <a:prstGeom prst="rect">
            <a:avLst/>
          </a:prstGeom>
          <a:noFill/>
        </p:spPr>
        <p:txBody>
          <a:bodyPr wrap="none" rtlCol="0">
            <a:spAutoFit/>
          </a:bodyPr>
          <a:lstStyle/>
          <a:p>
            <a:r>
              <a:rPr lang="en-US" dirty="0"/>
              <a:t>50,000 Louvain calls</a:t>
            </a:r>
          </a:p>
          <a:p>
            <a:r>
              <a:rPr lang="en-US" dirty="0"/>
              <a:t>384 unique partitions</a:t>
            </a:r>
          </a:p>
          <a:p>
            <a:r>
              <a:rPr lang="en-US" dirty="0"/>
              <a:t>19 admissible partitions</a:t>
            </a:r>
          </a:p>
        </p:txBody>
      </p:sp>
    </p:spTree>
    <p:extLst>
      <p:ext uri="{BB962C8B-B14F-4D97-AF65-F5344CB8AC3E}">
        <p14:creationId xmlns:p14="http://schemas.microsoft.com/office/powerpoint/2010/main" val="991295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14" y="-84843"/>
            <a:ext cx="8837540" cy="857250"/>
          </a:xfrm>
        </p:spPr>
        <p:txBody>
          <a:bodyPr>
            <a:normAutofit/>
          </a:bodyPr>
          <a:lstStyle/>
          <a:p>
            <a:r>
              <a:rPr lang="en-US" dirty="0">
                <a:solidFill>
                  <a:srgbClr val="00693E"/>
                </a:solidFill>
              </a:rPr>
              <a:t>Q</a:t>
            </a:r>
            <a:r>
              <a:rPr lang="en-US" baseline="-25000" dirty="0">
                <a:solidFill>
                  <a:srgbClr val="00693E"/>
                </a:solidFill>
                <a:latin typeface="Symbol" charset="2"/>
                <a:ea typeface="Symbol" charset="2"/>
                <a:cs typeface="Symbol" charset="2"/>
              </a:rPr>
              <a:t>s</a:t>
            </a:r>
            <a:r>
              <a:rPr lang="en-US" dirty="0">
                <a:solidFill>
                  <a:srgbClr val="00693E"/>
                </a:solidFill>
              </a:rPr>
              <a:t>(</a:t>
            </a:r>
            <a:r>
              <a:rPr lang="en-US" dirty="0">
                <a:solidFill>
                  <a:srgbClr val="00693E"/>
                </a:solidFill>
                <a:latin typeface="Symbol" charset="2"/>
                <a:ea typeface="Symbol" charset="2"/>
                <a:cs typeface="Symbol" charset="2"/>
              </a:rPr>
              <a:t>g</a:t>
            </a:r>
            <a:r>
              <a:rPr lang="en-US" dirty="0">
                <a:solidFill>
                  <a:srgbClr val="00693E"/>
                </a:solidFill>
              </a:rPr>
              <a:t>) isn’t a point. Each partition </a:t>
            </a:r>
            <a:r>
              <a:rPr lang="en-US" dirty="0">
                <a:solidFill>
                  <a:srgbClr val="00693E"/>
                </a:solidFill>
                <a:latin typeface="Symbol" charset="2"/>
                <a:ea typeface="Symbol" charset="2"/>
                <a:cs typeface="Symbol" charset="2"/>
              </a:rPr>
              <a:t>s </a:t>
            </a:r>
            <a:r>
              <a:rPr lang="en-US" dirty="0">
                <a:solidFill>
                  <a:srgbClr val="00693E"/>
                </a:solidFill>
              </a:rPr>
              <a:t>defines a line.</a:t>
            </a:r>
            <a:endParaRPr lang="en-US" dirty="0">
              <a:solidFill>
                <a:srgbClr val="00693E"/>
              </a:solidFill>
              <a:latin typeface="Symbol" charset="2"/>
              <a:ea typeface="Symbol" charset="2"/>
              <a:cs typeface="Symbol" charset="2"/>
            </a:endParaRPr>
          </a:p>
        </p:txBody>
      </p:sp>
      <p:pic>
        <p:nvPicPr>
          <p:cNvPr id="3" name="Picture 2"/>
          <p:cNvPicPr>
            <a:picLocks noChangeAspect="1"/>
          </p:cNvPicPr>
          <p:nvPr/>
        </p:nvPicPr>
        <p:blipFill>
          <a:blip r:embed="rId3"/>
          <a:stretch>
            <a:fillRect/>
          </a:stretch>
        </p:blipFill>
        <p:spPr>
          <a:xfrm>
            <a:off x="0" y="609697"/>
            <a:ext cx="9144000" cy="4533363"/>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5605334" y="1706744"/>
            <a:ext cx="3414083" cy="1268272"/>
          </a:xfrm>
          <a:prstGeom prst="rect">
            <a:avLst/>
          </a:prstGeom>
        </p:spPr>
      </p:pic>
      <p:sp>
        <p:nvSpPr>
          <p:cNvPr id="5" name="TextBox 4"/>
          <p:cNvSpPr txBox="1"/>
          <p:nvPr/>
        </p:nvSpPr>
        <p:spPr>
          <a:xfrm>
            <a:off x="923544" y="3791310"/>
            <a:ext cx="2595582" cy="923330"/>
          </a:xfrm>
          <a:prstGeom prst="rect">
            <a:avLst/>
          </a:prstGeom>
          <a:noFill/>
        </p:spPr>
        <p:txBody>
          <a:bodyPr wrap="none" rtlCol="0">
            <a:spAutoFit/>
          </a:bodyPr>
          <a:lstStyle/>
          <a:p>
            <a:r>
              <a:rPr lang="en-US" dirty="0"/>
              <a:t>50,000 Louvain calls</a:t>
            </a:r>
          </a:p>
          <a:p>
            <a:r>
              <a:rPr lang="en-US" dirty="0"/>
              <a:t>384 unique partitions</a:t>
            </a:r>
          </a:p>
          <a:p>
            <a:r>
              <a:rPr lang="en-US" dirty="0"/>
              <a:t>19 admissible partitions</a:t>
            </a:r>
          </a:p>
        </p:txBody>
      </p:sp>
    </p:spTree>
    <p:extLst>
      <p:ext uri="{BB962C8B-B14F-4D97-AF65-F5344CB8AC3E}">
        <p14:creationId xmlns:p14="http://schemas.microsoft.com/office/powerpoint/2010/main" val="312311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00AFF9-0309-144D-8593-2285E599D176}"/>
              </a:ext>
            </a:extLst>
          </p:cNvPr>
          <p:cNvPicPr>
            <a:picLocks noChangeAspect="1"/>
          </p:cNvPicPr>
          <p:nvPr/>
        </p:nvPicPr>
        <p:blipFill>
          <a:blip r:embed="rId3"/>
          <a:stretch>
            <a:fillRect/>
          </a:stretch>
        </p:blipFill>
        <p:spPr>
          <a:xfrm>
            <a:off x="6764216" y="1132681"/>
            <a:ext cx="504978" cy="403982"/>
          </a:xfrm>
          <a:prstGeom prst="rect">
            <a:avLst/>
          </a:prstGeom>
        </p:spPr>
      </p:pic>
      <p:pic>
        <p:nvPicPr>
          <p:cNvPr id="12" name="Picture 11">
            <a:extLst>
              <a:ext uri="{FF2B5EF4-FFF2-40B4-BE49-F238E27FC236}">
                <a16:creationId xmlns:a16="http://schemas.microsoft.com/office/drawing/2014/main" id="{F4739F05-AEE5-F64A-9E34-C7C2019A0B2E}"/>
              </a:ext>
            </a:extLst>
          </p:cNvPr>
          <p:cNvPicPr>
            <a:picLocks noChangeAspect="1"/>
          </p:cNvPicPr>
          <p:nvPr/>
        </p:nvPicPr>
        <p:blipFill rotWithShape="1">
          <a:blip r:embed="rId4"/>
          <a:srcRect r="11338"/>
          <a:stretch/>
        </p:blipFill>
        <p:spPr>
          <a:xfrm>
            <a:off x="6298329" y="1140634"/>
            <a:ext cx="390741" cy="403982"/>
          </a:xfrm>
          <a:prstGeom prst="rect">
            <a:avLst/>
          </a:prstGeom>
        </p:spPr>
      </p:pic>
      <p:sp>
        <p:nvSpPr>
          <p:cNvPr id="2" name="Title 1">
            <a:extLst>
              <a:ext uri="{FF2B5EF4-FFF2-40B4-BE49-F238E27FC236}">
                <a16:creationId xmlns:a16="http://schemas.microsoft.com/office/drawing/2014/main" id="{582874E3-C309-6540-92DC-4660DD1E53B0}"/>
              </a:ext>
            </a:extLst>
          </p:cNvPr>
          <p:cNvSpPr>
            <a:spLocks noGrp="1"/>
          </p:cNvSpPr>
          <p:nvPr>
            <p:ph type="title"/>
          </p:nvPr>
        </p:nvSpPr>
        <p:spPr>
          <a:xfrm>
            <a:off x="108695" y="0"/>
            <a:ext cx="8339846" cy="857250"/>
          </a:xfrm>
        </p:spPr>
        <p:txBody>
          <a:bodyPr>
            <a:normAutofit/>
          </a:bodyPr>
          <a:lstStyle/>
          <a:p>
            <a:r>
              <a:rPr lang="en-US" dirty="0">
                <a:solidFill>
                  <a:srgbClr val="00693E"/>
                </a:solidFill>
              </a:rPr>
              <a:t>Modularity-SBM Equivalence (Newman, 2016)</a:t>
            </a:r>
          </a:p>
        </p:txBody>
      </p:sp>
      <p:pic>
        <p:nvPicPr>
          <p:cNvPr id="3" name="Picture 2">
            <a:extLst>
              <a:ext uri="{FF2B5EF4-FFF2-40B4-BE49-F238E27FC236}">
                <a16:creationId xmlns:a16="http://schemas.microsoft.com/office/drawing/2014/main" id="{63381DE8-D7CF-D340-9406-23DDF0EAAE3B}"/>
              </a:ext>
            </a:extLst>
          </p:cNvPr>
          <p:cNvPicPr>
            <a:picLocks noChangeAspect="1"/>
          </p:cNvPicPr>
          <p:nvPr/>
        </p:nvPicPr>
        <p:blipFill>
          <a:blip r:embed="rId5"/>
          <a:stretch>
            <a:fillRect/>
          </a:stretch>
        </p:blipFill>
        <p:spPr>
          <a:xfrm>
            <a:off x="4722312" y="2421438"/>
            <a:ext cx="4381500" cy="2178050"/>
          </a:xfrm>
          <a:prstGeom prst="rect">
            <a:avLst/>
          </a:prstGeom>
        </p:spPr>
      </p:pic>
      <p:pic>
        <p:nvPicPr>
          <p:cNvPr id="4" name="Picture 3">
            <a:extLst>
              <a:ext uri="{FF2B5EF4-FFF2-40B4-BE49-F238E27FC236}">
                <a16:creationId xmlns:a16="http://schemas.microsoft.com/office/drawing/2014/main" id="{E92F716A-04D3-054E-B224-03A9471522C3}"/>
              </a:ext>
            </a:extLst>
          </p:cNvPr>
          <p:cNvPicPr>
            <a:picLocks noChangeAspect="1"/>
          </p:cNvPicPr>
          <p:nvPr/>
        </p:nvPicPr>
        <p:blipFill>
          <a:blip r:embed="rId6"/>
          <a:stretch>
            <a:fillRect/>
          </a:stretch>
        </p:blipFill>
        <p:spPr>
          <a:xfrm>
            <a:off x="425885" y="1493259"/>
            <a:ext cx="5275254" cy="701978"/>
          </a:xfrm>
          <a:prstGeom prst="rect">
            <a:avLst/>
          </a:prstGeom>
        </p:spPr>
      </p:pic>
      <p:pic>
        <p:nvPicPr>
          <p:cNvPr id="5" name="Picture 4">
            <a:extLst>
              <a:ext uri="{FF2B5EF4-FFF2-40B4-BE49-F238E27FC236}">
                <a16:creationId xmlns:a16="http://schemas.microsoft.com/office/drawing/2014/main" id="{640C012D-4F66-0E44-AAA2-F2DCC147F216}"/>
              </a:ext>
            </a:extLst>
          </p:cNvPr>
          <p:cNvPicPr>
            <a:picLocks noChangeAspect="1"/>
          </p:cNvPicPr>
          <p:nvPr/>
        </p:nvPicPr>
        <p:blipFill>
          <a:blip r:embed="rId7"/>
          <a:stretch>
            <a:fillRect/>
          </a:stretch>
        </p:blipFill>
        <p:spPr>
          <a:xfrm>
            <a:off x="1462783" y="2303573"/>
            <a:ext cx="1835514" cy="661096"/>
          </a:xfrm>
          <a:prstGeom prst="rect">
            <a:avLst/>
          </a:prstGeom>
        </p:spPr>
      </p:pic>
      <p:pic>
        <p:nvPicPr>
          <p:cNvPr id="6" name="Picture 5">
            <a:extLst>
              <a:ext uri="{FF2B5EF4-FFF2-40B4-BE49-F238E27FC236}">
                <a16:creationId xmlns:a16="http://schemas.microsoft.com/office/drawing/2014/main" id="{3D8FE2B9-426B-164C-AF56-976275D034B5}"/>
              </a:ext>
            </a:extLst>
          </p:cNvPr>
          <p:cNvPicPr>
            <a:picLocks noChangeAspect="1"/>
          </p:cNvPicPr>
          <p:nvPr/>
        </p:nvPicPr>
        <p:blipFill>
          <a:blip r:embed="rId8"/>
          <a:stretch>
            <a:fillRect/>
          </a:stretch>
        </p:blipFill>
        <p:spPr>
          <a:xfrm>
            <a:off x="2638540" y="3131866"/>
            <a:ext cx="1948159" cy="493899"/>
          </a:xfrm>
          <a:prstGeom prst="rect">
            <a:avLst/>
          </a:prstGeom>
        </p:spPr>
      </p:pic>
      <p:pic>
        <p:nvPicPr>
          <p:cNvPr id="7" name="Picture 6">
            <a:extLst>
              <a:ext uri="{FF2B5EF4-FFF2-40B4-BE49-F238E27FC236}">
                <a16:creationId xmlns:a16="http://schemas.microsoft.com/office/drawing/2014/main" id="{44B8EA33-CA9C-F94A-803D-10F416D52F0F}"/>
              </a:ext>
            </a:extLst>
          </p:cNvPr>
          <p:cNvPicPr>
            <a:picLocks noChangeAspect="1"/>
          </p:cNvPicPr>
          <p:nvPr/>
        </p:nvPicPr>
        <p:blipFill>
          <a:blip r:embed="rId9"/>
          <a:stretch>
            <a:fillRect/>
          </a:stretch>
        </p:blipFill>
        <p:spPr>
          <a:xfrm>
            <a:off x="215249" y="2964669"/>
            <a:ext cx="2428608" cy="875085"/>
          </a:xfrm>
          <a:prstGeom prst="rect">
            <a:avLst/>
          </a:prstGeom>
        </p:spPr>
      </p:pic>
      <p:pic>
        <p:nvPicPr>
          <p:cNvPr id="8" name="Picture 7">
            <a:extLst>
              <a:ext uri="{FF2B5EF4-FFF2-40B4-BE49-F238E27FC236}">
                <a16:creationId xmlns:a16="http://schemas.microsoft.com/office/drawing/2014/main" id="{01E9F1EA-283C-1747-BF6C-185F57090512}"/>
              </a:ext>
            </a:extLst>
          </p:cNvPr>
          <p:cNvPicPr>
            <a:picLocks noChangeAspect="1"/>
          </p:cNvPicPr>
          <p:nvPr/>
        </p:nvPicPr>
        <p:blipFill>
          <a:blip r:embed="rId10"/>
          <a:stretch>
            <a:fillRect/>
          </a:stretch>
        </p:blipFill>
        <p:spPr>
          <a:xfrm>
            <a:off x="914463" y="3889456"/>
            <a:ext cx="917446" cy="799066"/>
          </a:xfrm>
          <a:prstGeom prst="rect">
            <a:avLst/>
          </a:prstGeom>
        </p:spPr>
      </p:pic>
      <p:pic>
        <p:nvPicPr>
          <p:cNvPr id="9" name="Picture 8">
            <a:extLst>
              <a:ext uri="{FF2B5EF4-FFF2-40B4-BE49-F238E27FC236}">
                <a16:creationId xmlns:a16="http://schemas.microsoft.com/office/drawing/2014/main" id="{28C91D28-823D-1B4B-AA31-024BDF5A8AE9}"/>
              </a:ext>
            </a:extLst>
          </p:cNvPr>
          <p:cNvPicPr>
            <a:picLocks noChangeAspect="1"/>
          </p:cNvPicPr>
          <p:nvPr/>
        </p:nvPicPr>
        <p:blipFill>
          <a:blip r:embed="rId11"/>
          <a:stretch>
            <a:fillRect/>
          </a:stretch>
        </p:blipFill>
        <p:spPr>
          <a:xfrm>
            <a:off x="1824289" y="3889456"/>
            <a:ext cx="2180168" cy="769471"/>
          </a:xfrm>
          <a:prstGeom prst="rect">
            <a:avLst/>
          </a:prstGeom>
        </p:spPr>
      </p:pic>
      <p:sp>
        <p:nvSpPr>
          <p:cNvPr id="10" name="TextBox 9">
            <a:extLst>
              <a:ext uri="{FF2B5EF4-FFF2-40B4-BE49-F238E27FC236}">
                <a16:creationId xmlns:a16="http://schemas.microsoft.com/office/drawing/2014/main" id="{844D9E45-49EA-364B-9F0E-648B19F846E1}"/>
              </a:ext>
            </a:extLst>
          </p:cNvPr>
          <p:cNvSpPr txBox="1"/>
          <p:nvPr/>
        </p:nvSpPr>
        <p:spPr>
          <a:xfrm>
            <a:off x="8298495" y="2558505"/>
            <a:ext cx="325675" cy="261610"/>
          </a:xfrm>
          <a:prstGeom prst="rect">
            <a:avLst/>
          </a:prstGeom>
          <a:solidFill>
            <a:schemeClr val="bg1"/>
          </a:solidFill>
        </p:spPr>
        <p:txBody>
          <a:bodyPr wrap="square" rtlCol="0">
            <a:spAutoFit/>
          </a:bodyPr>
          <a:lstStyle/>
          <a:p>
            <a:r>
              <a:rPr lang="en-US" sz="1100" i="1" dirty="0">
                <a:solidFill>
                  <a:schemeClr val="accent5">
                    <a:lumMod val="10000"/>
                  </a:schemeClr>
                </a:solidFill>
              </a:rPr>
              <a:t>K</a:t>
            </a:r>
          </a:p>
        </p:txBody>
      </p:sp>
      <p:sp>
        <p:nvSpPr>
          <p:cNvPr id="11" name="Content Placeholder 11">
            <a:extLst>
              <a:ext uri="{FF2B5EF4-FFF2-40B4-BE49-F238E27FC236}">
                <a16:creationId xmlns:a16="http://schemas.microsoft.com/office/drawing/2014/main" id="{2B1C0B65-207F-1441-B1FE-0F478A699E92}"/>
              </a:ext>
            </a:extLst>
          </p:cNvPr>
          <p:cNvSpPr txBox="1">
            <a:spLocks/>
          </p:cNvSpPr>
          <p:nvPr/>
        </p:nvSpPr>
        <p:spPr>
          <a:xfrm>
            <a:off x="40188" y="1134195"/>
            <a:ext cx="8408353" cy="32822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accent5">
                    <a:lumMod val="10000"/>
                  </a:schemeClr>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5">
                    <a:lumMod val="10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5">
                    <a:lumMod val="10000"/>
                  </a:schemeClr>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5">
                    <a:lumMod val="10000"/>
                  </a:schemeClr>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5">
                    <a:lumMod val="1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Degree-corrected “planted partition” SBM with </a:t>
            </a:r>
            <a:r>
              <a:rPr lang="en-US" sz="2000" i="1" dirty="0"/>
              <a:t>K</a:t>
            </a:r>
            <a:r>
              <a:rPr lang="en-US" sz="2000" dirty="0"/>
              <a:t> blocks,       ,</a:t>
            </a:r>
          </a:p>
        </p:txBody>
      </p:sp>
    </p:spTree>
    <p:extLst>
      <p:ext uri="{BB962C8B-B14F-4D97-AF65-F5344CB8AC3E}">
        <p14:creationId xmlns:p14="http://schemas.microsoft.com/office/powerpoint/2010/main" val="2292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5052-F766-094C-8403-A0346EA4A3C0}"/>
              </a:ext>
            </a:extLst>
          </p:cNvPr>
          <p:cNvSpPr>
            <a:spLocks noGrp="1"/>
          </p:cNvSpPr>
          <p:nvPr>
            <p:ph type="title"/>
          </p:nvPr>
        </p:nvSpPr>
        <p:spPr>
          <a:xfrm>
            <a:off x="108695" y="-1"/>
            <a:ext cx="7651711" cy="1262131"/>
          </a:xfrm>
        </p:spPr>
        <p:txBody>
          <a:bodyPr>
            <a:normAutofit/>
          </a:bodyPr>
          <a:lstStyle/>
          <a:p>
            <a:r>
              <a:rPr lang="en-US" dirty="0">
                <a:solidFill>
                  <a:srgbClr val="00693E"/>
                </a:solidFill>
              </a:rPr>
              <a:t>Fixing v. Varying </a:t>
            </a:r>
            <a:r>
              <a:rPr lang="en-US" i="1" dirty="0">
                <a:solidFill>
                  <a:srgbClr val="00693E"/>
                </a:solidFill>
              </a:rPr>
              <a:t>K </a:t>
            </a:r>
            <a:r>
              <a:rPr lang="en-US" dirty="0">
                <a:solidFill>
                  <a:srgbClr val="00693E"/>
                </a:solidFill>
              </a:rPr>
              <a:t>for </a:t>
            </a:r>
            <a:br>
              <a:rPr lang="en-US" dirty="0">
                <a:solidFill>
                  <a:srgbClr val="00693E"/>
                </a:solidFill>
              </a:rPr>
            </a:br>
            <a:r>
              <a:rPr lang="en-US" dirty="0">
                <a:solidFill>
                  <a:srgbClr val="00693E"/>
                </a:solidFill>
              </a:rPr>
              <a:t>Zachary’s Karate Club</a:t>
            </a:r>
          </a:p>
        </p:txBody>
      </p:sp>
      <p:pic>
        <p:nvPicPr>
          <p:cNvPr id="3" name="Content Placeholder 6">
            <a:extLst>
              <a:ext uri="{FF2B5EF4-FFF2-40B4-BE49-F238E27FC236}">
                <a16:creationId xmlns:a16="http://schemas.microsoft.com/office/drawing/2014/main" id="{8DBD4C68-4DAC-354F-AE5A-5AF13A8674B2}"/>
              </a:ext>
            </a:extLst>
          </p:cNvPr>
          <p:cNvPicPr>
            <a:picLocks noChangeAspect="1"/>
          </p:cNvPicPr>
          <p:nvPr/>
        </p:nvPicPr>
        <p:blipFill>
          <a:blip r:embed="rId3"/>
          <a:stretch>
            <a:fillRect/>
          </a:stretch>
        </p:blipFill>
        <p:spPr>
          <a:xfrm>
            <a:off x="4755296" y="1912837"/>
            <a:ext cx="4152900" cy="3116927"/>
          </a:xfrm>
          <a:prstGeom prst="rect">
            <a:avLst/>
          </a:prstGeom>
        </p:spPr>
      </p:pic>
      <p:pic>
        <p:nvPicPr>
          <p:cNvPr id="4" name="Content Placeholder 8">
            <a:extLst>
              <a:ext uri="{FF2B5EF4-FFF2-40B4-BE49-F238E27FC236}">
                <a16:creationId xmlns:a16="http://schemas.microsoft.com/office/drawing/2014/main" id="{D9B7E8F5-B41A-0A47-88D3-D8264189C26F}"/>
              </a:ext>
            </a:extLst>
          </p:cNvPr>
          <p:cNvPicPr>
            <a:picLocks noChangeAspect="1"/>
          </p:cNvPicPr>
          <p:nvPr/>
        </p:nvPicPr>
        <p:blipFill>
          <a:blip r:embed="rId4"/>
          <a:stretch>
            <a:fillRect/>
          </a:stretch>
        </p:blipFill>
        <p:spPr>
          <a:xfrm>
            <a:off x="289658" y="1912837"/>
            <a:ext cx="4152900" cy="3116927"/>
          </a:xfrm>
          <a:prstGeom prst="rect">
            <a:avLst/>
          </a:prstGeom>
        </p:spPr>
      </p:pic>
      <p:pic>
        <p:nvPicPr>
          <p:cNvPr id="5" name="Picture 4">
            <a:extLst>
              <a:ext uri="{FF2B5EF4-FFF2-40B4-BE49-F238E27FC236}">
                <a16:creationId xmlns:a16="http://schemas.microsoft.com/office/drawing/2014/main" id="{97E21891-0A9D-414C-885C-33EED9653CB5}"/>
              </a:ext>
            </a:extLst>
          </p:cNvPr>
          <p:cNvPicPr>
            <a:picLocks noChangeAspect="1"/>
          </p:cNvPicPr>
          <p:nvPr/>
        </p:nvPicPr>
        <p:blipFill>
          <a:blip r:embed="rId5"/>
          <a:stretch>
            <a:fillRect/>
          </a:stretch>
        </p:blipFill>
        <p:spPr>
          <a:xfrm>
            <a:off x="5086496" y="26083"/>
            <a:ext cx="3767846" cy="1886754"/>
          </a:xfrm>
          <a:prstGeom prst="rect">
            <a:avLst/>
          </a:prstGeom>
        </p:spPr>
      </p:pic>
      <p:sp>
        <p:nvSpPr>
          <p:cNvPr id="6" name="TextBox 5">
            <a:extLst>
              <a:ext uri="{FF2B5EF4-FFF2-40B4-BE49-F238E27FC236}">
                <a16:creationId xmlns:a16="http://schemas.microsoft.com/office/drawing/2014/main" id="{12235F16-C0C1-AE4E-867D-D19AC4C53020}"/>
              </a:ext>
            </a:extLst>
          </p:cNvPr>
          <p:cNvSpPr txBox="1"/>
          <p:nvPr/>
        </p:nvSpPr>
        <p:spPr>
          <a:xfrm>
            <a:off x="2779486" y="3876541"/>
            <a:ext cx="1451223" cy="369332"/>
          </a:xfrm>
          <a:prstGeom prst="rect">
            <a:avLst/>
          </a:prstGeom>
          <a:noFill/>
        </p:spPr>
        <p:txBody>
          <a:bodyPr wrap="square" rtlCol="0">
            <a:spAutoFit/>
          </a:bodyPr>
          <a:lstStyle/>
          <a:p>
            <a:r>
              <a:rPr lang="en-US" b="1" dirty="0">
                <a:solidFill>
                  <a:srgbClr val="00693E"/>
                </a:solidFill>
              </a:rPr>
              <a:t>Fixing </a:t>
            </a:r>
            <a:r>
              <a:rPr lang="en-US" b="1" i="1" dirty="0">
                <a:solidFill>
                  <a:srgbClr val="00693E"/>
                </a:solidFill>
              </a:rPr>
              <a:t>K</a:t>
            </a:r>
            <a:r>
              <a:rPr lang="en-US" b="1" dirty="0">
                <a:solidFill>
                  <a:srgbClr val="00693E"/>
                </a:solidFill>
              </a:rPr>
              <a:t>=2</a:t>
            </a:r>
            <a:endParaRPr lang="en-US" b="1" i="1" dirty="0">
              <a:solidFill>
                <a:srgbClr val="00693E"/>
              </a:solidFill>
            </a:endParaRPr>
          </a:p>
        </p:txBody>
      </p:sp>
      <p:sp>
        <p:nvSpPr>
          <p:cNvPr id="7" name="TextBox 6">
            <a:extLst>
              <a:ext uri="{FF2B5EF4-FFF2-40B4-BE49-F238E27FC236}">
                <a16:creationId xmlns:a16="http://schemas.microsoft.com/office/drawing/2014/main" id="{6FC771A5-45B5-8C4F-8630-5EDF089B27B9}"/>
              </a:ext>
            </a:extLst>
          </p:cNvPr>
          <p:cNvSpPr txBox="1"/>
          <p:nvPr/>
        </p:nvSpPr>
        <p:spPr>
          <a:xfrm>
            <a:off x="7200031" y="3876541"/>
            <a:ext cx="1306463" cy="369332"/>
          </a:xfrm>
          <a:prstGeom prst="rect">
            <a:avLst/>
          </a:prstGeom>
          <a:noFill/>
        </p:spPr>
        <p:txBody>
          <a:bodyPr wrap="square" rtlCol="0">
            <a:spAutoFit/>
          </a:bodyPr>
          <a:lstStyle/>
          <a:p>
            <a:r>
              <a:rPr lang="en-US" b="1" dirty="0">
                <a:solidFill>
                  <a:srgbClr val="C00000"/>
                </a:solidFill>
              </a:rPr>
              <a:t>Varying </a:t>
            </a:r>
            <a:r>
              <a:rPr lang="en-US" b="1" i="1" dirty="0">
                <a:solidFill>
                  <a:srgbClr val="C00000"/>
                </a:solidFill>
              </a:rPr>
              <a:t>K</a:t>
            </a:r>
          </a:p>
        </p:txBody>
      </p:sp>
    </p:spTree>
    <p:extLst>
      <p:ext uri="{BB962C8B-B14F-4D97-AF65-F5344CB8AC3E}">
        <p14:creationId xmlns:p14="http://schemas.microsoft.com/office/powerpoint/2010/main" val="128534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93E"/>
                </a:solidFill>
              </a:rPr>
              <a:t>Zachary Karate Club</a:t>
            </a:r>
          </a:p>
        </p:txBody>
      </p:sp>
      <p:pic>
        <p:nvPicPr>
          <p:cNvPr id="4" name="Picture 3"/>
          <p:cNvPicPr>
            <a:picLocks noChangeAspect="1"/>
          </p:cNvPicPr>
          <p:nvPr/>
        </p:nvPicPr>
        <p:blipFill>
          <a:blip r:embed="rId3"/>
          <a:stretch>
            <a:fillRect/>
          </a:stretch>
        </p:blipFill>
        <p:spPr>
          <a:xfrm>
            <a:off x="1034874" y="770379"/>
            <a:ext cx="7011160" cy="3510847"/>
          </a:xfrm>
          <a:prstGeom prst="rect">
            <a:avLst/>
          </a:prstGeom>
        </p:spPr>
      </p:pic>
      <p:sp>
        <p:nvSpPr>
          <p:cNvPr id="5" name="TextBox 4"/>
          <p:cNvSpPr txBox="1"/>
          <p:nvPr/>
        </p:nvSpPr>
        <p:spPr>
          <a:xfrm>
            <a:off x="0" y="4113916"/>
            <a:ext cx="9143999" cy="923330"/>
          </a:xfrm>
          <a:prstGeom prst="rect">
            <a:avLst/>
          </a:prstGeom>
          <a:noFill/>
        </p:spPr>
        <p:txBody>
          <a:bodyPr wrap="square" rtlCol="0">
            <a:spAutoFit/>
          </a:bodyPr>
          <a:lstStyle/>
          <a:p>
            <a:pPr algn="ctr"/>
            <a:r>
              <a:rPr lang="en-US" dirty="0"/>
              <a:t>This partition optimizes </a:t>
            </a:r>
            <a:r>
              <a:rPr lang="en-US" b="1" i="1" dirty="0">
                <a:solidFill>
                  <a:schemeClr val="accent2"/>
                </a:solidFill>
              </a:rPr>
              <a:t>modularity</a:t>
            </a:r>
            <a:r>
              <a:rPr lang="en-US" dirty="0"/>
              <a:t> (at default resolution) which measures </a:t>
            </a:r>
            <a:br>
              <a:rPr lang="en-US" dirty="0"/>
            </a:br>
            <a:r>
              <a:rPr lang="en-US" dirty="0"/>
              <a:t>the number of intra-community ties (relative to a random model)</a:t>
            </a:r>
          </a:p>
          <a:p>
            <a:pPr algn="ctr"/>
            <a:r>
              <a:rPr lang="en-US" b="1" i="1" dirty="0"/>
              <a:t>“If your method doesn’t work on this network, then go home.”</a:t>
            </a:r>
          </a:p>
        </p:txBody>
      </p:sp>
    </p:spTree>
    <p:extLst>
      <p:ext uri="{BB962C8B-B14F-4D97-AF65-F5344CB8AC3E}">
        <p14:creationId xmlns:p14="http://schemas.microsoft.com/office/powerpoint/2010/main" val="15747736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0A49BF-AC15-B743-9748-7B954CDE224B}"/>
              </a:ext>
            </a:extLst>
          </p:cNvPr>
          <p:cNvPicPr>
            <a:picLocks noChangeAspect="1"/>
          </p:cNvPicPr>
          <p:nvPr/>
        </p:nvPicPr>
        <p:blipFill>
          <a:blip r:embed="rId3"/>
          <a:stretch>
            <a:fillRect/>
          </a:stretch>
        </p:blipFill>
        <p:spPr>
          <a:xfrm>
            <a:off x="0" y="571122"/>
            <a:ext cx="6115756" cy="4590134"/>
          </a:xfrm>
          <a:prstGeom prst="rect">
            <a:avLst/>
          </a:prstGeom>
        </p:spPr>
      </p:pic>
      <p:sp>
        <p:nvSpPr>
          <p:cNvPr id="2" name="Title 1">
            <a:extLst>
              <a:ext uri="{FF2B5EF4-FFF2-40B4-BE49-F238E27FC236}">
                <a16:creationId xmlns:a16="http://schemas.microsoft.com/office/drawing/2014/main" id="{367EFA78-E545-794A-9DF8-8A804CD20A65}"/>
              </a:ext>
            </a:extLst>
          </p:cNvPr>
          <p:cNvSpPr>
            <a:spLocks noGrp="1"/>
          </p:cNvSpPr>
          <p:nvPr>
            <p:ph type="title"/>
          </p:nvPr>
        </p:nvSpPr>
        <p:spPr/>
        <p:txBody>
          <a:bodyPr>
            <a:normAutofit fontScale="90000"/>
          </a:bodyPr>
          <a:lstStyle/>
          <a:p>
            <a:r>
              <a:rPr lang="en-US" dirty="0">
                <a:solidFill>
                  <a:srgbClr val="00693E"/>
                </a:solidFill>
              </a:rPr>
              <a:t>Karate Club: “</a:t>
            </a:r>
            <a:r>
              <a:rPr lang="en-US" dirty="0" err="1">
                <a:solidFill>
                  <a:srgbClr val="00693E"/>
                </a:solidFill>
              </a:rPr>
              <a:t>ModularityPruning</a:t>
            </a:r>
            <a:r>
              <a:rPr lang="en-US" dirty="0">
                <a:solidFill>
                  <a:srgbClr val="00693E"/>
                </a:solidFill>
              </a:rPr>
              <a:t>”</a:t>
            </a:r>
            <a:br>
              <a:rPr lang="en-US" dirty="0">
                <a:solidFill>
                  <a:srgbClr val="00693E"/>
                </a:solidFill>
              </a:rPr>
            </a:br>
            <a:r>
              <a:rPr lang="en-US" dirty="0">
                <a:solidFill>
                  <a:srgbClr val="00693E"/>
                </a:solidFill>
              </a:rPr>
              <a:t>Iterative Map on Parameter Space</a:t>
            </a:r>
          </a:p>
        </p:txBody>
      </p:sp>
      <p:pic>
        <p:nvPicPr>
          <p:cNvPr id="12" name="Picture 11" descr="Chart&#10;&#10;Description automatically generated">
            <a:extLst>
              <a:ext uri="{FF2B5EF4-FFF2-40B4-BE49-F238E27FC236}">
                <a16:creationId xmlns:a16="http://schemas.microsoft.com/office/drawing/2014/main" id="{CFC89ED6-2BCB-F546-BECB-8616FD2106DC}"/>
              </a:ext>
            </a:extLst>
          </p:cNvPr>
          <p:cNvPicPr>
            <a:picLocks noChangeAspect="1"/>
          </p:cNvPicPr>
          <p:nvPr/>
        </p:nvPicPr>
        <p:blipFill>
          <a:blip r:embed="rId4"/>
          <a:stretch>
            <a:fillRect/>
          </a:stretch>
        </p:blipFill>
        <p:spPr>
          <a:xfrm>
            <a:off x="6115756" y="2576637"/>
            <a:ext cx="2566863" cy="2566863"/>
          </a:xfrm>
          <a:prstGeom prst="rect">
            <a:avLst/>
          </a:prstGeom>
        </p:spPr>
      </p:pic>
      <p:pic>
        <p:nvPicPr>
          <p:cNvPr id="14" name="Picture 13" descr="Chart, radar chart&#10;&#10;Description automatically generated">
            <a:extLst>
              <a:ext uri="{FF2B5EF4-FFF2-40B4-BE49-F238E27FC236}">
                <a16:creationId xmlns:a16="http://schemas.microsoft.com/office/drawing/2014/main" id="{C46D0C61-4659-A640-84C6-97C8E0708CA4}"/>
              </a:ext>
            </a:extLst>
          </p:cNvPr>
          <p:cNvPicPr>
            <a:picLocks noChangeAspect="1"/>
          </p:cNvPicPr>
          <p:nvPr/>
        </p:nvPicPr>
        <p:blipFill>
          <a:blip r:embed="rId5"/>
          <a:stretch>
            <a:fillRect/>
          </a:stretch>
        </p:blipFill>
        <p:spPr>
          <a:xfrm>
            <a:off x="6115756" y="9774"/>
            <a:ext cx="2566863" cy="2566863"/>
          </a:xfrm>
          <a:prstGeom prst="rect">
            <a:avLst/>
          </a:prstGeom>
        </p:spPr>
      </p:pic>
    </p:spTree>
    <p:extLst>
      <p:ext uri="{BB962C8B-B14F-4D97-AF65-F5344CB8AC3E}">
        <p14:creationId xmlns:p14="http://schemas.microsoft.com/office/powerpoint/2010/main" val="1490271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693E"/>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A0A20F-9F4B-70F8-17D4-C3B951D488ED}"/>
              </a:ext>
            </a:extLst>
          </p:cNvPr>
          <p:cNvSpPr/>
          <p:nvPr/>
        </p:nvSpPr>
        <p:spPr>
          <a:xfrm>
            <a:off x="5532120" y="5800"/>
            <a:ext cx="361188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D040A32-D588-F751-47CD-34A6CE6FFFE2}"/>
              </a:ext>
            </a:extLst>
          </p:cNvPr>
          <p:cNvPicPr>
            <a:picLocks noChangeAspect="1"/>
          </p:cNvPicPr>
          <p:nvPr/>
        </p:nvPicPr>
        <p:blipFill>
          <a:blip r:embed="rId3"/>
          <a:stretch>
            <a:fillRect/>
          </a:stretch>
        </p:blipFill>
        <p:spPr>
          <a:xfrm>
            <a:off x="5604594" y="3300608"/>
            <a:ext cx="1672550" cy="1672550"/>
          </a:xfrm>
          <a:prstGeom prst="rect">
            <a:avLst/>
          </a:prstGeom>
        </p:spPr>
      </p:pic>
      <p:pic>
        <p:nvPicPr>
          <p:cNvPr id="16" name="Picture 15">
            <a:extLst>
              <a:ext uri="{FF2B5EF4-FFF2-40B4-BE49-F238E27FC236}">
                <a16:creationId xmlns:a16="http://schemas.microsoft.com/office/drawing/2014/main" id="{AD201F71-9860-A178-77FB-6556103DEF9A}"/>
              </a:ext>
            </a:extLst>
          </p:cNvPr>
          <p:cNvPicPr>
            <a:picLocks noChangeAspect="1"/>
          </p:cNvPicPr>
          <p:nvPr/>
        </p:nvPicPr>
        <p:blipFill>
          <a:blip r:embed="rId4"/>
          <a:stretch>
            <a:fillRect/>
          </a:stretch>
        </p:blipFill>
        <p:spPr>
          <a:xfrm>
            <a:off x="7376200" y="3300608"/>
            <a:ext cx="1672550" cy="1672550"/>
          </a:xfrm>
          <a:prstGeom prst="rect">
            <a:avLst/>
          </a:prstGeom>
        </p:spPr>
      </p:pic>
      <p:sp>
        <p:nvSpPr>
          <p:cNvPr id="4" name="Title 1">
            <a:extLst>
              <a:ext uri="{FF2B5EF4-FFF2-40B4-BE49-F238E27FC236}">
                <a16:creationId xmlns:a16="http://schemas.microsoft.com/office/drawing/2014/main" id="{24C83E55-42FA-204E-ED2C-A136174A0AE6}"/>
              </a:ext>
            </a:extLst>
          </p:cNvPr>
          <p:cNvSpPr txBox="1">
            <a:spLocks/>
          </p:cNvSpPr>
          <p:nvPr/>
        </p:nvSpPr>
        <p:spPr>
          <a:xfrm>
            <a:off x="108695" y="0"/>
            <a:ext cx="7651711" cy="857250"/>
          </a:xfrm>
          <a:prstGeom prst="rect">
            <a:avLst/>
          </a:prstGeom>
        </p:spPr>
        <p:txBody>
          <a:bodyPr>
            <a:normAutofit/>
          </a:bodyPr>
          <a:lstStyle>
            <a:lvl1pPr algn="l" defTabSz="457200" rtl="0" eaLnBrk="0" fontAlgn="base" hangingPunct="0">
              <a:spcBef>
                <a:spcPct val="0"/>
              </a:spcBef>
              <a:spcAft>
                <a:spcPct val="0"/>
              </a:spcAft>
              <a:defRPr sz="3100" kern="1200">
                <a:solidFill>
                  <a:schemeClr val="accent1"/>
                </a:solidFill>
                <a:latin typeface="Times New Roman"/>
                <a:ea typeface="ＭＳ Ｐゴシック" charset="0"/>
                <a:cs typeface="Times New Roman"/>
              </a:defRPr>
            </a:lvl1pPr>
            <a:lvl2pPr algn="l" defTabSz="457200" rtl="0" eaLnBrk="0" fontAlgn="base" hangingPunct="0">
              <a:spcBef>
                <a:spcPct val="0"/>
              </a:spcBef>
              <a:spcAft>
                <a:spcPct val="0"/>
              </a:spcAft>
              <a:defRPr sz="3100">
                <a:solidFill>
                  <a:schemeClr val="accent1"/>
                </a:solidFill>
                <a:latin typeface="Times New Roman" charset="0"/>
                <a:ea typeface="ＭＳ Ｐゴシック" charset="0"/>
              </a:defRPr>
            </a:lvl2pPr>
            <a:lvl3pPr algn="l" defTabSz="457200" rtl="0" eaLnBrk="0" fontAlgn="base" hangingPunct="0">
              <a:spcBef>
                <a:spcPct val="0"/>
              </a:spcBef>
              <a:spcAft>
                <a:spcPct val="0"/>
              </a:spcAft>
              <a:defRPr sz="3100">
                <a:solidFill>
                  <a:schemeClr val="accent1"/>
                </a:solidFill>
                <a:latin typeface="Times New Roman" charset="0"/>
                <a:ea typeface="ＭＳ Ｐゴシック" charset="0"/>
              </a:defRPr>
            </a:lvl3pPr>
            <a:lvl4pPr algn="l" defTabSz="457200" rtl="0" eaLnBrk="0" fontAlgn="base" hangingPunct="0">
              <a:spcBef>
                <a:spcPct val="0"/>
              </a:spcBef>
              <a:spcAft>
                <a:spcPct val="0"/>
              </a:spcAft>
              <a:defRPr sz="3100">
                <a:solidFill>
                  <a:schemeClr val="accent1"/>
                </a:solidFill>
                <a:latin typeface="Times New Roman" charset="0"/>
                <a:ea typeface="ＭＳ Ｐゴシック" charset="0"/>
              </a:defRPr>
            </a:lvl4pPr>
            <a:lvl5pPr algn="l" defTabSz="457200" rtl="0" eaLnBrk="0" fontAlgn="base" hangingPunct="0">
              <a:spcBef>
                <a:spcPct val="0"/>
              </a:spcBef>
              <a:spcAft>
                <a:spcPct val="0"/>
              </a:spcAft>
              <a:defRPr sz="3100">
                <a:solidFill>
                  <a:schemeClr val="accent1"/>
                </a:solidFill>
                <a:latin typeface="Times New Roman" charset="0"/>
                <a:ea typeface="ＭＳ Ｐゴシック" charset="0"/>
              </a:defRPr>
            </a:lvl5pPr>
            <a:lvl6pPr marL="457200" algn="l" defTabSz="457200" rtl="0" fontAlgn="base">
              <a:spcBef>
                <a:spcPct val="0"/>
              </a:spcBef>
              <a:spcAft>
                <a:spcPct val="0"/>
              </a:spcAft>
              <a:defRPr sz="3100">
                <a:solidFill>
                  <a:schemeClr val="accent1"/>
                </a:solidFill>
                <a:latin typeface="Times New Roman" charset="0"/>
                <a:ea typeface="ＭＳ Ｐゴシック" charset="0"/>
              </a:defRPr>
            </a:lvl6pPr>
            <a:lvl7pPr marL="914400" algn="l" defTabSz="457200" rtl="0" fontAlgn="base">
              <a:spcBef>
                <a:spcPct val="0"/>
              </a:spcBef>
              <a:spcAft>
                <a:spcPct val="0"/>
              </a:spcAft>
              <a:defRPr sz="3100">
                <a:solidFill>
                  <a:schemeClr val="accent1"/>
                </a:solidFill>
                <a:latin typeface="Times New Roman" charset="0"/>
                <a:ea typeface="ＭＳ Ｐゴシック" charset="0"/>
              </a:defRPr>
            </a:lvl7pPr>
            <a:lvl8pPr marL="1371600" algn="l" defTabSz="457200" rtl="0" fontAlgn="base">
              <a:spcBef>
                <a:spcPct val="0"/>
              </a:spcBef>
              <a:spcAft>
                <a:spcPct val="0"/>
              </a:spcAft>
              <a:defRPr sz="3100">
                <a:solidFill>
                  <a:schemeClr val="accent1"/>
                </a:solidFill>
                <a:latin typeface="Times New Roman" charset="0"/>
                <a:ea typeface="ＭＳ Ｐゴシック" charset="0"/>
              </a:defRPr>
            </a:lvl8pPr>
            <a:lvl9pPr marL="1828800" algn="l" defTabSz="457200" rtl="0" fontAlgn="base">
              <a:spcBef>
                <a:spcPct val="0"/>
              </a:spcBef>
              <a:spcAft>
                <a:spcPct val="0"/>
              </a:spcAft>
              <a:defRPr sz="3100">
                <a:solidFill>
                  <a:schemeClr val="accent1"/>
                </a:solidFill>
                <a:latin typeface="Times New Roman" charset="0"/>
                <a:ea typeface="ＭＳ Ｐゴシック" charset="0"/>
              </a:defRPr>
            </a:lvl9pPr>
          </a:lstStyle>
          <a:p>
            <a:r>
              <a:rPr lang="en-US" sz="3600" dirty="0">
                <a:solidFill>
                  <a:schemeClr val="bg1"/>
                </a:solidFill>
              </a:rPr>
              <a:t>Takeaway Messages</a:t>
            </a:r>
          </a:p>
        </p:txBody>
      </p:sp>
      <p:sp>
        <p:nvSpPr>
          <p:cNvPr id="5" name="Content Placeholder 2">
            <a:extLst>
              <a:ext uri="{FF2B5EF4-FFF2-40B4-BE49-F238E27FC236}">
                <a16:creationId xmlns:a16="http://schemas.microsoft.com/office/drawing/2014/main" id="{93CFEAE7-E63D-552D-7753-19D95AB9F753}"/>
              </a:ext>
            </a:extLst>
          </p:cNvPr>
          <p:cNvSpPr txBox="1">
            <a:spLocks/>
          </p:cNvSpPr>
          <p:nvPr/>
        </p:nvSpPr>
        <p:spPr>
          <a:xfrm>
            <a:off x="108694" y="577696"/>
            <a:ext cx="8171706" cy="43880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2000" dirty="0">
                <a:solidFill>
                  <a:schemeClr val="bg1"/>
                </a:solidFill>
                <a:latin typeface="Times New Roman"/>
                <a:cs typeface="Times New Roman"/>
              </a:rPr>
              <a:t>CommunitiesSNH2023.Rmd file designed to</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highlight upcoming </a:t>
            </a:r>
            <a:r>
              <a:rPr lang="en-US" sz="2000" dirty="0" err="1">
                <a:solidFill>
                  <a:schemeClr val="bg1"/>
                </a:solidFill>
                <a:latin typeface="Times New Roman"/>
                <a:cs typeface="Times New Roman"/>
              </a:rPr>
              <a:t>IDEANet</a:t>
            </a:r>
            <a:r>
              <a:rPr lang="en-US" sz="2000" dirty="0">
                <a:solidFill>
                  <a:schemeClr val="bg1"/>
                </a:solidFill>
                <a:latin typeface="Times New Roman"/>
                <a:cs typeface="Times New Roman"/>
              </a:rPr>
              <a:t> capabilities</a:t>
            </a:r>
          </a:p>
          <a:p>
            <a:pPr>
              <a:buFont typeface="+mj-lt"/>
              <a:buAutoNum type="arabicPeriod"/>
            </a:pPr>
            <a:r>
              <a:rPr lang="en-US" sz="2000" dirty="0">
                <a:solidFill>
                  <a:schemeClr val="bg1"/>
                </a:solidFill>
                <a:latin typeface="Times New Roman"/>
                <a:cs typeface="Times New Roman"/>
              </a:rPr>
              <a:t>Community detection is “just” unsupervised </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clustering of nodes in the network:</a:t>
            </a:r>
          </a:p>
          <a:p>
            <a:pPr lvl="1">
              <a:buFont typeface="Arial" panose="020B0604020202020204" pitchFamily="34" charset="0"/>
              <a:buChar char="•"/>
            </a:pPr>
            <a:r>
              <a:rPr lang="en-US" sz="2000" dirty="0">
                <a:solidFill>
                  <a:schemeClr val="bg1"/>
                </a:solidFill>
                <a:latin typeface="Times New Roman"/>
                <a:cs typeface="Times New Roman"/>
              </a:rPr>
              <a:t>NFL: No single “right” way to cluster</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(different tools, knobs)</a:t>
            </a:r>
          </a:p>
          <a:p>
            <a:pPr lvl="1">
              <a:buFont typeface="Arial" panose="020B0604020202020204" pitchFamily="34" charset="0"/>
              <a:buChar char="•"/>
            </a:pPr>
            <a:r>
              <a:rPr lang="en-US" sz="2000" dirty="0">
                <a:solidFill>
                  <a:schemeClr val="bg1"/>
                </a:solidFill>
                <a:latin typeface="Times New Roman"/>
                <a:cs typeface="Times New Roman"/>
              </a:rPr>
              <a:t>“Meaning” of identified groups</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depends on your application</a:t>
            </a:r>
          </a:p>
          <a:p>
            <a:pPr>
              <a:buFont typeface="+mj-lt"/>
              <a:buAutoNum type="arabicPeriod"/>
            </a:pPr>
            <a:r>
              <a:rPr lang="en-US" sz="2000" dirty="0">
                <a:solidFill>
                  <a:schemeClr val="bg1"/>
                </a:solidFill>
                <a:latin typeface="Times New Roman"/>
                <a:cs typeface="Times New Roman"/>
              </a:rPr>
              <a:t>CHAMP and Iterative Parameter Maps in R:</a:t>
            </a:r>
          </a:p>
          <a:p>
            <a:pPr lvl="1">
              <a:buFont typeface="Arial" panose="020B0604020202020204" pitchFamily="34" charset="0"/>
              <a:buChar char="•"/>
            </a:pPr>
            <a:r>
              <a:rPr lang="en-US" sz="2000" dirty="0">
                <a:solidFill>
                  <a:schemeClr val="bg1"/>
                </a:solidFill>
                <a:latin typeface="Times New Roman"/>
                <a:cs typeface="Times New Roman"/>
              </a:rPr>
              <a:t>Multilayer modularity capabilities</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“coming soon”</a:t>
            </a:r>
            <a:br>
              <a:rPr lang="en-US" sz="2000" dirty="0">
                <a:solidFill>
                  <a:schemeClr val="bg1"/>
                </a:solidFill>
                <a:latin typeface="Times New Roman"/>
                <a:cs typeface="Times New Roman"/>
              </a:rPr>
            </a:br>
            <a:r>
              <a:rPr lang="en-US" sz="1800" b="1"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github.com/wweir827/CHAMP</a:t>
            </a:r>
            <a:br>
              <a:rPr lang="en-US" sz="1800" b="1"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br>
            <a:r>
              <a:rPr lang="en-US" sz="1800" b="1"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github.com/ragibson/ModularityPruning</a:t>
            </a:r>
            <a:endParaRPr lang="en-US" sz="1800" dirty="0">
              <a:solidFill>
                <a:schemeClr val="bg1"/>
              </a:solidFill>
              <a:latin typeface="Times New Roman"/>
              <a:cs typeface="Times New Roman"/>
            </a:endParaRPr>
          </a:p>
        </p:txBody>
      </p:sp>
      <p:pic>
        <p:nvPicPr>
          <p:cNvPr id="8" name="Picture 7">
            <a:extLst>
              <a:ext uri="{FF2B5EF4-FFF2-40B4-BE49-F238E27FC236}">
                <a16:creationId xmlns:a16="http://schemas.microsoft.com/office/drawing/2014/main" id="{D448FFBD-B957-620A-80EC-BAEBFD2C3D3A}"/>
              </a:ext>
            </a:extLst>
          </p:cNvPr>
          <p:cNvPicPr>
            <a:picLocks noChangeAspect="1"/>
          </p:cNvPicPr>
          <p:nvPr/>
        </p:nvPicPr>
        <p:blipFill>
          <a:blip r:embed="rId6"/>
          <a:stretch>
            <a:fillRect/>
          </a:stretch>
        </p:blipFill>
        <p:spPr>
          <a:xfrm>
            <a:off x="5930328" y="19298"/>
            <a:ext cx="2815463" cy="1409848"/>
          </a:xfrm>
          <a:prstGeom prst="rect">
            <a:avLst/>
          </a:prstGeom>
        </p:spPr>
      </p:pic>
      <p:pic>
        <p:nvPicPr>
          <p:cNvPr id="11" name="Picture 10">
            <a:extLst>
              <a:ext uri="{FF2B5EF4-FFF2-40B4-BE49-F238E27FC236}">
                <a16:creationId xmlns:a16="http://schemas.microsoft.com/office/drawing/2014/main" id="{E095CBB5-6FB2-A71F-55E9-B75AAA597F07}"/>
              </a:ext>
            </a:extLst>
          </p:cNvPr>
          <p:cNvPicPr>
            <a:picLocks noChangeAspect="1"/>
          </p:cNvPicPr>
          <p:nvPr/>
        </p:nvPicPr>
        <p:blipFill>
          <a:blip r:embed="rId7"/>
          <a:stretch>
            <a:fillRect/>
          </a:stretch>
        </p:blipFill>
        <p:spPr>
          <a:xfrm>
            <a:off x="5606948" y="1413702"/>
            <a:ext cx="1672550" cy="1672550"/>
          </a:xfrm>
          <a:prstGeom prst="rect">
            <a:avLst/>
          </a:prstGeom>
        </p:spPr>
      </p:pic>
      <p:pic>
        <p:nvPicPr>
          <p:cNvPr id="12" name="Picture 11">
            <a:extLst>
              <a:ext uri="{FF2B5EF4-FFF2-40B4-BE49-F238E27FC236}">
                <a16:creationId xmlns:a16="http://schemas.microsoft.com/office/drawing/2014/main" id="{AC8CD197-4B75-16DF-0A7B-6DC8599EE94B}"/>
              </a:ext>
            </a:extLst>
          </p:cNvPr>
          <p:cNvPicPr>
            <a:picLocks noChangeAspect="1"/>
          </p:cNvPicPr>
          <p:nvPr/>
        </p:nvPicPr>
        <p:blipFill>
          <a:blip r:embed="rId8"/>
          <a:stretch>
            <a:fillRect/>
          </a:stretch>
        </p:blipFill>
        <p:spPr>
          <a:xfrm>
            <a:off x="7362756" y="1413702"/>
            <a:ext cx="1672550" cy="1672550"/>
          </a:xfrm>
          <a:prstGeom prst="rect">
            <a:avLst/>
          </a:prstGeom>
        </p:spPr>
      </p:pic>
      <p:sp>
        <p:nvSpPr>
          <p:cNvPr id="13" name="TextBox 12">
            <a:extLst>
              <a:ext uri="{FF2B5EF4-FFF2-40B4-BE49-F238E27FC236}">
                <a16:creationId xmlns:a16="http://schemas.microsoft.com/office/drawing/2014/main" id="{6A6C7A50-A74A-1B2B-D625-ECB520E89B34}"/>
              </a:ext>
            </a:extLst>
          </p:cNvPr>
          <p:cNvSpPr txBox="1"/>
          <p:nvPr/>
        </p:nvSpPr>
        <p:spPr>
          <a:xfrm>
            <a:off x="5850173" y="3024938"/>
            <a:ext cx="1186100" cy="276999"/>
          </a:xfrm>
          <a:prstGeom prst="rect">
            <a:avLst/>
          </a:prstGeom>
          <a:noFill/>
        </p:spPr>
        <p:txBody>
          <a:bodyPr wrap="square" rtlCol="0">
            <a:spAutoFit/>
          </a:bodyPr>
          <a:lstStyle/>
          <a:p>
            <a:pPr algn="ctr"/>
            <a:r>
              <a:rPr lang="en-US" sz="1200" dirty="0"/>
              <a:t>Partitions</a:t>
            </a:r>
          </a:p>
        </p:txBody>
      </p:sp>
      <p:sp>
        <p:nvSpPr>
          <p:cNvPr id="14" name="TextBox 13">
            <a:extLst>
              <a:ext uri="{FF2B5EF4-FFF2-40B4-BE49-F238E27FC236}">
                <a16:creationId xmlns:a16="http://schemas.microsoft.com/office/drawing/2014/main" id="{E4F924A4-401A-B834-8C29-5E63B81EEB05}"/>
              </a:ext>
            </a:extLst>
          </p:cNvPr>
          <p:cNvSpPr txBox="1"/>
          <p:nvPr/>
        </p:nvSpPr>
        <p:spPr>
          <a:xfrm>
            <a:off x="7605981" y="3024937"/>
            <a:ext cx="1186100" cy="276999"/>
          </a:xfrm>
          <a:prstGeom prst="rect">
            <a:avLst/>
          </a:prstGeom>
          <a:noFill/>
        </p:spPr>
        <p:txBody>
          <a:bodyPr wrap="square" rtlCol="0">
            <a:spAutoFit/>
          </a:bodyPr>
          <a:lstStyle/>
          <a:p>
            <a:pPr algn="ctr"/>
            <a:r>
              <a:rPr lang="en-US" sz="1200" dirty="0"/>
              <a:t>CHAMP</a:t>
            </a:r>
          </a:p>
        </p:txBody>
      </p:sp>
      <p:sp>
        <p:nvSpPr>
          <p:cNvPr id="17" name="TextBox 16">
            <a:extLst>
              <a:ext uri="{FF2B5EF4-FFF2-40B4-BE49-F238E27FC236}">
                <a16:creationId xmlns:a16="http://schemas.microsoft.com/office/drawing/2014/main" id="{73AE4B88-6C71-B4B5-B343-8B3EB26B05A2}"/>
              </a:ext>
            </a:extLst>
          </p:cNvPr>
          <p:cNvSpPr txBox="1"/>
          <p:nvPr/>
        </p:nvSpPr>
        <p:spPr>
          <a:xfrm>
            <a:off x="7434656" y="4910438"/>
            <a:ext cx="1555638" cy="276999"/>
          </a:xfrm>
          <a:prstGeom prst="rect">
            <a:avLst/>
          </a:prstGeom>
          <a:noFill/>
        </p:spPr>
        <p:txBody>
          <a:bodyPr wrap="square" rtlCol="0">
            <a:spAutoFit/>
          </a:bodyPr>
          <a:lstStyle/>
          <a:p>
            <a:pPr algn="ctr"/>
            <a:r>
              <a:rPr lang="en-US" sz="1200" dirty="0"/>
              <a:t>Fixed Points</a:t>
            </a:r>
          </a:p>
        </p:txBody>
      </p:sp>
      <p:sp>
        <p:nvSpPr>
          <p:cNvPr id="18" name="TextBox 17">
            <a:extLst>
              <a:ext uri="{FF2B5EF4-FFF2-40B4-BE49-F238E27FC236}">
                <a16:creationId xmlns:a16="http://schemas.microsoft.com/office/drawing/2014/main" id="{5978D3EF-4110-016E-F484-414A9DA9BEB8}"/>
              </a:ext>
            </a:extLst>
          </p:cNvPr>
          <p:cNvSpPr txBox="1"/>
          <p:nvPr/>
        </p:nvSpPr>
        <p:spPr>
          <a:xfrm>
            <a:off x="5355075" y="4910438"/>
            <a:ext cx="2171587" cy="276999"/>
          </a:xfrm>
          <a:prstGeom prst="rect">
            <a:avLst/>
          </a:prstGeom>
          <a:noFill/>
        </p:spPr>
        <p:txBody>
          <a:bodyPr wrap="square" rtlCol="0">
            <a:spAutoFit/>
          </a:bodyPr>
          <a:lstStyle/>
          <a:p>
            <a:pPr algn="ctr"/>
            <a:r>
              <a:rPr lang="en-US" sz="1200" dirty="0"/>
              <a:t>Map Parameters</a:t>
            </a:r>
          </a:p>
        </p:txBody>
      </p:sp>
    </p:spTree>
    <p:extLst>
      <p:ext uri="{BB962C8B-B14F-4D97-AF65-F5344CB8AC3E}">
        <p14:creationId xmlns:p14="http://schemas.microsoft.com/office/powerpoint/2010/main" val="136271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a:stretch>
            <a:fillRect/>
          </a:stretch>
        </p:blipFill>
        <p:spPr bwMode="auto">
          <a:xfrm>
            <a:off x="4562969" y="0"/>
            <a:ext cx="4581031" cy="5113710"/>
          </a:xfrm>
          <a:prstGeom prst="rect">
            <a:avLst/>
          </a:prstGeom>
          <a:noFill/>
          <a:ln w="9525">
            <a:noFill/>
            <a:miter lim="800000"/>
            <a:headEnd/>
            <a:tailEnd/>
          </a:ln>
        </p:spPr>
      </p:pic>
      <p:sp>
        <p:nvSpPr>
          <p:cNvPr id="2" name="Title 1"/>
          <p:cNvSpPr>
            <a:spLocks noGrp="1"/>
          </p:cNvSpPr>
          <p:nvPr>
            <p:ph type="title"/>
          </p:nvPr>
        </p:nvSpPr>
        <p:spPr>
          <a:xfrm>
            <a:off x="108695" y="-1"/>
            <a:ext cx="8507712" cy="1087446"/>
          </a:xfrm>
        </p:spPr>
        <p:txBody>
          <a:bodyPr>
            <a:normAutofit fontScale="90000"/>
          </a:bodyPr>
          <a:lstStyle/>
          <a:p>
            <a:r>
              <a:rPr lang="en-US" dirty="0">
                <a:solidFill>
                  <a:srgbClr val="00693E"/>
                </a:solidFill>
              </a:rPr>
              <a:t>Facebook</a:t>
            </a:r>
            <a:br>
              <a:rPr lang="en-US" dirty="0">
                <a:solidFill>
                  <a:srgbClr val="00693E"/>
                </a:solidFill>
              </a:rPr>
            </a:br>
            <a:r>
              <a:rPr lang="en-US" sz="1400" dirty="0" err="1">
                <a:solidFill>
                  <a:srgbClr val="00693E"/>
                </a:solidFill>
              </a:rPr>
              <a:t>Traud</a:t>
            </a:r>
            <a:r>
              <a:rPr lang="en-US" sz="1400" dirty="0">
                <a:solidFill>
                  <a:srgbClr val="00693E"/>
                </a:solidFill>
              </a:rPr>
              <a:t> </a:t>
            </a:r>
            <a:r>
              <a:rPr lang="en-US" sz="1400" i="1" dirty="0">
                <a:solidFill>
                  <a:srgbClr val="00693E"/>
                </a:solidFill>
              </a:rPr>
              <a:t>et al.</a:t>
            </a:r>
            <a:r>
              <a:rPr lang="en-US" sz="1400" dirty="0">
                <a:solidFill>
                  <a:srgbClr val="00693E"/>
                </a:solidFill>
              </a:rPr>
              <a:t>, “Comparing community structure to characteristics in </a:t>
            </a:r>
            <a:br>
              <a:rPr lang="en-US" sz="1400" dirty="0">
                <a:solidFill>
                  <a:srgbClr val="00693E"/>
                </a:solidFill>
              </a:rPr>
            </a:br>
            <a:r>
              <a:rPr lang="en-US" sz="1400" dirty="0">
                <a:solidFill>
                  <a:srgbClr val="00693E"/>
                </a:solidFill>
              </a:rPr>
              <a:t>online collegiate social networks” (2011)</a:t>
            </a:r>
            <a:br>
              <a:rPr lang="en-US" sz="1400" dirty="0">
                <a:solidFill>
                  <a:srgbClr val="00693E"/>
                </a:solidFill>
              </a:rPr>
            </a:br>
            <a:r>
              <a:rPr lang="en-US" sz="1400" dirty="0" err="1">
                <a:solidFill>
                  <a:srgbClr val="00693E"/>
                </a:solidFill>
              </a:rPr>
              <a:t>Traud</a:t>
            </a:r>
            <a:r>
              <a:rPr lang="en-US" sz="1400" dirty="0">
                <a:solidFill>
                  <a:srgbClr val="00693E"/>
                </a:solidFill>
              </a:rPr>
              <a:t> </a:t>
            </a:r>
            <a:r>
              <a:rPr lang="en-US" sz="1400" i="1" dirty="0">
                <a:solidFill>
                  <a:srgbClr val="00693E"/>
                </a:solidFill>
              </a:rPr>
              <a:t>et al.</a:t>
            </a:r>
            <a:r>
              <a:rPr lang="en-US" sz="1400" dirty="0">
                <a:solidFill>
                  <a:srgbClr val="00693E"/>
                </a:solidFill>
              </a:rPr>
              <a:t>, “Social structure of Facebook networks” (2012)</a:t>
            </a:r>
            <a:endParaRPr lang="en-US" dirty="0">
              <a:solidFill>
                <a:srgbClr val="00693E"/>
              </a:solidFill>
            </a:endParaRPr>
          </a:p>
        </p:txBody>
      </p:sp>
      <p:sp>
        <p:nvSpPr>
          <p:cNvPr id="4" name="TextBox 3"/>
          <p:cNvSpPr txBox="1"/>
          <p:nvPr/>
        </p:nvSpPr>
        <p:spPr>
          <a:xfrm>
            <a:off x="108695" y="1204988"/>
            <a:ext cx="4205536" cy="1569660"/>
          </a:xfrm>
          <a:prstGeom prst="rect">
            <a:avLst/>
          </a:prstGeom>
          <a:noFill/>
        </p:spPr>
        <p:txBody>
          <a:bodyPr wrap="square" rtlCol="0">
            <a:spAutoFit/>
          </a:bodyPr>
          <a:lstStyle/>
          <a:p>
            <a:r>
              <a:rPr lang="en-US" sz="2400" dirty="0">
                <a:latin typeface="Times New Roman"/>
                <a:cs typeface="Times New Roman"/>
              </a:rPr>
              <a:t>Caltech 2005:</a:t>
            </a:r>
            <a:br>
              <a:rPr lang="en-US" sz="2400" dirty="0">
                <a:latin typeface="Times New Roman"/>
                <a:cs typeface="Times New Roman"/>
              </a:rPr>
            </a:br>
            <a:r>
              <a:rPr lang="en-US" sz="2400" dirty="0">
                <a:latin typeface="Times New Roman"/>
                <a:cs typeface="Times New Roman"/>
              </a:rPr>
              <a:t>Colors indicate residential “House” affiliations</a:t>
            </a:r>
            <a:br>
              <a:rPr lang="en-US" sz="2400" dirty="0">
                <a:latin typeface="Times New Roman"/>
                <a:cs typeface="Times New Roman"/>
              </a:rPr>
            </a:br>
            <a:r>
              <a:rPr lang="en-US" sz="2400" b="1" dirty="0">
                <a:solidFill>
                  <a:schemeClr val="bg1"/>
                </a:solidFill>
                <a:latin typeface="Times New Roman"/>
                <a:cs typeface="Times New Roman"/>
              </a:rPr>
              <a:t>Purple = Not provided</a:t>
            </a:r>
            <a:endParaRPr lang="en-US" sz="2400" dirty="0">
              <a:solidFill>
                <a:schemeClr val="bg1"/>
              </a:solidFill>
              <a:latin typeface="Times New Roman"/>
              <a:cs typeface="Times New Roman"/>
            </a:endParaRPr>
          </a:p>
        </p:txBody>
      </p:sp>
      <p:pic>
        <p:nvPicPr>
          <p:cNvPr id="6" name="Picture 2" descr="https://static1.squarespace.com/static/538cea80e4b00f1fad490c1b/58924a7f15d5db3409cfe382/594709072e69cf82238ff5b5/1501457147893/mandi-traud.png?format=300w">
            <a:extLst>
              <a:ext uri="{FF2B5EF4-FFF2-40B4-BE49-F238E27FC236}">
                <a16:creationId xmlns:a16="http://schemas.microsoft.com/office/drawing/2014/main" id="{0D2EA07B-8796-DD45-80C7-99A11EDCF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802" y="698956"/>
            <a:ext cx="894522" cy="89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1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00693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D4590E-0730-AB4C-B08D-6AA240B487FE}"/>
              </a:ext>
            </a:extLst>
          </p:cNvPr>
          <p:cNvSpPr txBox="1"/>
          <p:nvPr/>
        </p:nvSpPr>
        <p:spPr>
          <a:xfrm>
            <a:off x="0" y="2202418"/>
            <a:ext cx="9144000" cy="584775"/>
          </a:xfrm>
          <a:prstGeom prst="rect">
            <a:avLst/>
          </a:prstGeom>
          <a:noFill/>
        </p:spPr>
        <p:txBody>
          <a:bodyPr wrap="square" rtlCol="0">
            <a:spAutoFit/>
          </a:bodyPr>
          <a:lstStyle/>
          <a:p>
            <a:pPr algn="ctr"/>
            <a:r>
              <a:rPr lang="en-US" sz="3200" dirty="0">
                <a:solidFill>
                  <a:schemeClr val="bg1"/>
                </a:solidFill>
              </a:rPr>
              <a:t>Thank you!</a:t>
            </a:r>
          </a:p>
        </p:txBody>
      </p:sp>
      <p:sp>
        <p:nvSpPr>
          <p:cNvPr id="5" name="Rectangle 4">
            <a:extLst>
              <a:ext uri="{FF2B5EF4-FFF2-40B4-BE49-F238E27FC236}">
                <a16:creationId xmlns:a16="http://schemas.microsoft.com/office/drawing/2014/main" id="{38AA3C9F-53E6-7B4E-B269-22E1FD0C5BC5}"/>
              </a:ext>
            </a:extLst>
          </p:cNvPr>
          <p:cNvSpPr/>
          <p:nvPr/>
        </p:nvSpPr>
        <p:spPr>
          <a:xfrm>
            <a:off x="68054" y="4206099"/>
            <a:ext cx="5240545" cy="923330"/>
          </a:xfrm>
          <a:prstGeom prst="rect">
            <a:avLst/>
          </a:prstGeom>
        </p:spPr>
        <p:txBody>
          <a:bodyPr wrap="square">
            <a:spAutoFit/>
          </a:bodyPr>
          <a:lstStyle/>
          <a:p>
            <a:r>
              <a:rPr lang="en-US" b="1" dirty="0">
                <a:solidFill>
                  <a:schemeClr val="bg1"/>
                </a:solidFill>
                <a:hlinkClick r:id="rId2">
                  <a:extLst>
                    <a:ext uri="{A12FA001-AC4F-418D-AE19-62706E023703}">
                      <ahyp:hlinkClr xmlns:ahyp="http://schemas.microsoft.com/office/drawing/2018/hyperlinkcolor" val="tx"/>
                    </a:ext>
                  </a:extLst>
                </a:hlinkClick>
              </a:rPr>
              <a:t>github.com/GenLouvain</a:t>
            </a:r>
            <a:r>
              <a:rPr lang="en-US" b="1" dirty="0">
                <a:solidFill>
                  <a:schemeClr val="bg1"/>
                </a:solidFill>
              </a:rPr>
              <a:t> </a:t>
            </a:r>
          </a:p>
          <a:p>
            <a:r>
              <a:rPr lang="en-US" b="1" dirty="0">
                <a:solidFill>
                  <a:schemeClr val="bg1"/>
                </a:solidFill>
                <a:hlinkClick r:id="rId3">
                  <a:extLst>
                    <a:ext uri="{A12FA001-AC4F-418D-AE19-62706E023703}">
                      <ahyp:hlinkClr xmlns:ahyp="http://schemas.microsoft.com/office/drawing/2018/hyperlinkcolor" val="tx"/>
                    </a:ext>
                  </a:extLst>
                </a:hlinkClick>
              </a:rPr>
              <a:t>github.com/wweir827/champ</a:t>
            </a:r>
            <a:r>
              <a:rPr lang="en-US" b="1" dirty="0">
                <a:solidFill>
                  <a:schemeClr val="bg1"/>
                </a:solidFill>
              </a:rPr>
              <a:t> </a:t>
            </a:r>
          </a:p>
          <a:p>
            <a:r>
              <a:rPr lang="en-US" b="1" dirty="0">
                <a:solidFill>
                  <a:schemeClr val="bg1"/>
                </a:solidFill>
                <a:hlinkClick r:id="rId4">
                  <a:extLst>
                    <a:ext uri="{A12FA001-AC4F-418D-AE19-62706E023703}">
                      <ahyp:hlinkClr xmlns:ahyp="http://schemas.microsoft.com/office/drawing/2018/hyperlinkcolor" val="tx"/>
                    </a:ext>
                  </a:extLst>
                </a:hlinkClick>
              </a:rPr>
              <a:t>github.com/ragibson/ModularityPruning</a:t>
            </a:r>
            <a:endParaRPr lang="en-US" b="1" dirty="0">
              <a:solidFill>
                <a:schemeClr val="bg1"/>
              </a:solidFill>
              <a:hlinkClick r:id="rId5">
                <a:extLst>
                  <a:ext uri="{A12FA001-AC4F-418D-AE19-62706E023703}">
                    <ahyp:hlinkClr xmlns:ahyp="http://schemas.microsoft.com/office/drawing/2018/hyperlinkcolor" val="tx"/>
                  </a:ext>
                </a:extLst>
              </a:hlinkClick>
            </a:endParaRPr>
          </a:p>
        </p:txBody>
      </p:sp>
      <p:sp>
        <p:nvSpPr>
          <p:cNvPr id="2" name="TextBox 1">
            <a:extLst>
              <a:ext uri="{FF2B5EF4-FFF2-40B4-BE49-F238E27FC236}">
                <a16:creationId xmlns:a16="http://schemas.microsoft.com/office/drawing/2014/main" id="{36FC79C2-476B-1646-883C-A39BCFEF6AAB}"/>
              </a:ext>
            </a:extLst>
          </p:cNvPr>
          <p:cNvSpPr txBox="1"/>
          <p:nvPr/>
        </p:nvSpPr>
        <p:spPr>
          <a:xfrm>
            <a:off x="4564906" y="4206099"/>
            <a:ext cx="4511040" cy="646331"/>
          </a:xfrm>
          <a:prstGeom prst="rect">
            <a:avLst/>
          </a:prstGeom>
          <a:noFill/>
        </p:spPr>
        <p:txBody>
          <a:bodyPr wrap="square" rtlCol="0">
            <a:spAutoFit/>
          </a:bodyPr>
          <a:lstStyle/>
          <a:p>
            <a:pPr algn="r"/>
            <a:r>
              <a:rPr lang="en-US" b="1" dirty="0">
                <a:solidFill>
                  <a:schemeClr val="bg1"/>
                </a:solidFill>
                <a:hlinkClick r:id="rId5">
                  <a:extLst>
                    <a:ext uri="{A12FA001-AC4F-418D-AE19-62706E023703}">
                      <ahyp:hlinkClr xmlns:ahyp="http://schemas.microsoft.com/office/drawing/2018/hyperlinkcolor" val="tx"/>
                    </a:ext>
                  </a:extLst>
                </a:hlinkClick>
              </a:rPr>
              <a:t>http://mucha.host.dartmouth.edu</a:t>
            </a:r>
            <a:r>
              <a:rPr lang="en-US" b="1" dirty="0">
                <a:solidFill>
                  <a:schemeClr val="bg1"/>
                </a:solidFill>
              </a:rPr>
              <a:t> </a:t>
            </a:r>
          </a:p>
          <a:p>
            <a:pPr algn="r"/>
            <a:r>
              <a:rPr lang="en-US" b="1" dirty="0">
                <a:solidFill>
                  <a:schemeClr val="bg1"/>
                </a:solidFill>
                <a:hlinkClick r:id="rId6">
                  <a:extLst>
                    <a:ext uri="{A12FA001-AC4F-418D-AE19-62706E023703}">
                      <ahyp:hlinkClr xmlns:ahyp="http://schemas.microsoft.com/office/drawing/2018/hyperlinkcolor" val="tx"/>
                    </a:ext>
                  </a:extLst>
                </a:hlinkClick>
              </a:rPr>
              <a:t>peter.j.mucha@dartmouth.edu</a:t>
            </a:r>
            <a:r>
              <a:rPr lang="en-US" b="1" dirty="0">
                <a:solidFill>
                  <a:schemeClr val="bg1"/>
                </a:solidFill>
              </a:rPr>
              <a:t> </a:t>
            </a:r>
          </a:p>
        </p:txBody>
      </p:sp>
    </p:spTree>
    <p:extLst>
      <p:ext uri="{BB962C8B-B14F-4D97-AF65-F5344CB8AC3E}">
        <p14:creationId xmlns:p14="http://schemas.microsoft.com/office/powerpoint/2010/main" val="235206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3338573" y="0"/>
            <a:ext cx="5805428" cy="5145466"/>
          </a:xfrm>
          <a:prstGeom prst="rect">
            <a:avLst/>
          </a:prstGeom>
          <a:noFill/>
          <a:ln>
            <a:noFill/>
          </a:ln>
        </p:spPr>
      </p:pic>
      <p:sp>
        <p:nvSpPr>
          <p:cNvPr id="2" name="Title 1"/>
          <p:cNvSpPr>
            <a:spLocks noGrp="1"/>
          </p:cNvSpPr>
          <p:nvPr>
            <p:ph type="title"/>
          </p:nvPr>
        </p:nvSpPr>
        <p:spPr>
          <a:xfrm>
            <a:off x="108695" y="-1"/>
            <a:ext cx="8507712" cy="1087446"/>
          </a:xfrm>
        </p:spPr>
        <p:txBody>
          <a:bodyPr>
            <a:normAutofit fontScale="90000"/>
          </a:bodyPr>
          <a:lstStyle/>
          <a:p>
            <a:r>
              <a:rPr lang="en-US" dirty="0">
                <a:solidFill>
                  <a:srgbClr val="00693E"/>
                </a:solidFill>
              </a:rPr>
              <a:t>Facebook</a:t>
            </a:r>
            <a:br>
              <a:rPr lang="en-US" dirty="0">
                <a:solidFill>
                  <a:srgbClr val="00693E"/>
                </a:solidFill>
              </a:rPr>
            </a:br>
            <a:r>
              <a:rPr lang="en-US" sz="1400" dirty="0" err="1">
                <a:solidFill>
                  <a:srgbClr val="00693E"/>
                </a:solidFill>
              </a:rPr>
              <a:t>Traud</a:t>
            </a:r>
            <a:r>
              <a:rPr lang="en-US" sz="1400" dirty="0">
                <a:solidFill>
                  <a:srgbClr val="00693E"/>
                </a:solidFill>
              </a:rPr>
              <a:t> </a:t>
            </a:r>
            <a:r>
              <a:rPr lang="en-US" sz="1400" i="1" dirty="0">
                <a:solidFill>
                  <a:srgbClr val="00693E"/>
                </a:solidFill>
              </a:rPr>
              <a:t>et al.</a:t>
            </a:r>
            <a:r>
              <a:rPr lang="en-US" sz="1400" dirty="0">
                <a:solidFill>
                  <a:srgbClr val="00693E"/>
                </a:solidFill>
              </a:rPr>
              <a:t>, “Comparing community structure to characteristics in </a:t>
            </a:r>
            <a:br>
              <a:rPr lang="en-US" sz="1400" dirty="0">
                <a:solidFill>
                  <a:srgbClr val="00693E"/>
                </a:solidFill>
              </a:rPr>
            </a:br>
            <a:r>
              <a:rPr lang="en-US" sz="1400" dirty="0">
                <a:solidFill>
                  <a:srgbClr val="00693E"/>
                </a:solidFill>
              </a:rPr>
              <a:t>online collegiate social networks” (2011)</a:t>
            </a:r>
            <a:br>
              <a:rPr lang="en-US" sz="1400" dirty="0">
                <a:solidFill>
                  <a:srgbClr val="00693E"/>
                </a:solidFill>
              </a:rPr>
            </a:br>
            <a:r>
              <a:rPr lang="en-US" sz="1400" dirty="0" err="1">
                <a:solidFill>
                  <a:srgbClr val="00693E"/>
                </a:solidFill>
              </a:rPr>
              <a:t>Traud</a:t>
            </a:r>
            <a:r>
              <a:rPr lang="en-US" sz="1400" dirty="0">
                <a:solidFill>
                  <a:srgbClr val="00693E"/>
                </a:solidFill>
              </a:rPr>
              <a:t> </a:t>
            </a:r>
            <a:r>
              <a:rPr lang="en-US" sz="1400" i="1" dirty="0">
                <a:solidFill>
                  <a:srgbClr val="00693E"/>
                </a:solidFill>
              </a:rPr>
              <a:t>et al.</a:t>
            </a:r>
            <a:r>
              <a:rPr lang="en-US" sz="1400" dirty="0">
                <a:solidFill>
                  <a:srgbClr val="00693E"/>
                </a:solidFill>
              </a:rPr>
              <a:t>, “Social structure of Facebook networks” (2012)</a:t>
            </a:r>
            <a:endParaRPr lang="en-US" dirty="0">
              <a:solidFill>
                <a:srgbClr val="00693E"/>
              </a:solidFill>
            </a:endParaRPr>
          </a:p>
        </p:txBody>
      </p:sp>
      <p:sp>
        <p:nvSpPr>
          <p:cNvPr id="4" name="TextBox 3"/>
          <p:cNvSpPr txBox="1"/>
          <p:nvPr/>
        </p:nvSpPr>
        <p:spPr>
          <a:xfrm>
            <a:off x="108695" y="1204988"/>
            <a:ext cx="4205536" cy="1200328"/>
          </a:xfrm>
          <a:prstGeom prst="rect">
            <a:avLst/>
          </a:prstGeom>
          <a:noFill/>
        </p:spPr>
        <p:txBody>
          <a:bodyPr wrap="square" rtlCol="0">
            <a:spAutoFit/>
          </a:bodyPr>
          <a:lstStyle/>
          <a:p>
            <a:r>
              <a:rPr lang="en-US" sz="2400" dirty="0">
                <a:latin typeface="Times New Roman"/>
                <a:cs typeface="Times New Roman"/>
              </a:rPr>
              <a:t>Caltech 2005:</a:t>
            </a:r>
            <a:br>
              <a:rPr lang="en-US" sz="2400" dirty="0">
                <a:latin typeface="Times New Roman"/>
                <a:cs typeface="Times New Roman"/>
              </a:rPr>
            </a:br>
            <a:r>
              <a:rPr lang="en-US" sz="2400" dirty="0">
                <a:latin typeface="Times New Roman"/>
                <a:cs typeface="Times New Roman"/>
              </a:rPr>
              <a:t>Colors indicate residential “House” affiliations</a:t>
            </a:r>
            <a:endParaRPr lang="en-US" sz="2400" dirty="0">
              <a:solidFill>
                <a:schemeClr val="bg1"/>
              </a:solidFill>
              <a:latin typeface="Times New Roman"/>
              <a:cs typeface="Times New Roman"/>
            </a:endParaRPr>
          </a:p>
        </p:txBody>
      </p:sp>
      <p:pic>
        <p:nvPicPr>
          <p:cNvPr id="6" name="Picture 2" descr="https://static1.squarespace.com/static/538cea80e4b00f1fad490c1b/58924a7f15d5db3409cfe382/594709072e69cf82238ff5b5/1501457147893/mandi-traud.png?format=300w">
            <a:extLst>
              <a:ext uri="{FF2B5EF4-FFF2-40B4-BE49-F238E27FC236}">
                <a16:creationId xmlns:a16="http://schemas.microsoft.com/office/drawing/2014/main" id="{5EC500C2-E41D-A04C-A112-DF9DB45D6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802" y="698956"/>
            <a:ext cx="894522" cy="89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010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3338573" y="0"/>
            <a:ext cx="5805428" cy="5145466"/>
          </a:xfrm>
          <a:prstGeom prst="rect">
            <a:avLst/>
          </a:prstGeom>
          <a:noFill/>
          <a:ln>
            <a:noFill/>
          </a:ln>
        </p:spPr>
      </p:pic>
      <p:sp>
        <p:nvSpPr>
          <p:cNvPr id="2" name="Title 1"/>
          <p:cNvSpPr>
            <a:spLocks noGrp="1"/>
          </p:cNvSpPr>
          <p:nvPr>
            <p:ph type="title"/>
          </p:nvPr>
        </p:nvSpPr>
        <p:spPr>
          <a:xfrm>
            <a:off x="108695" y="-1"/>
            <a:ext cx="8507712" cy="1087446"/>
          </a:xfrm>
        </p:spPr>
        <p:txBody>
          <a:bodyPr>
            <a:normAutofit fontScale="90000"/>
          </a:bodyPr>
          <a:lstStyle/>
          <a:p>
            <a:r>
              <a:rPr lang="en-US" dirty="0">
                <a:solidFill>
                  <a:srgbClr val="00693E"/>
                </a:solidFill>
              </a:rPr>
              <a:t>Facebook</a:t>
            </a:r>
            <a:br>
              <a:rPr lang="en-US" dirty="0">
                <a:solidFill>
                  <a:srgbClr val="00693E"/>
                </a:solidFill>
              </a:rPr>
            </a:br>
            <a:r>
              <a:rPr lang="en-US" sz="1400" dirty="0" err="1">
                <a:solidFill>
                  <a:srgbClr val="00693E"/>
                </a:solidFill>
              </a:rPr>
              <a:t>Traud</a:t>
            </a:r>
            <a:r>
              <a:rPr lang="en-US" sz="1400" dirty="0">
                <a:solidFill>
                  <a:srgbClr val="00693E"/>
                </a:solidFill>
              </a:rPr>
              <a:t> </a:t>
            </a:r>
            <a:r>
              <a:rPr lang="en-US" sz="1400" i="1" dirty="0">
                <a:solidFill>
                  <a:srgbClr val="00693E"/>
                </a:solidFill>
              </a:rPr>
              <a:t>et al.</a:t>
            </a:r>
            <a:r>
              <a:rPr lang="en-US" sz="1400" dirty="0">
                <a:solidFill>
                  <a:srgbClr val="00693E"/>
                </a:solidFill>
              </a:rPr>
              <a:t>, “Comparing community structure to characteristics in </a:t>
            </a:r>
            <a:br>
              <a:rPr lang="en-US" sz="1400" dirty="0">
                <a:solidFill>
                  <a:srgbClr val="00693E"/>
                </a:solidFill>
              </a:rPr>
            </a:br>
            <a:r>
              <a:rPr lang="en-US" sz="1400" dirty="0">
                <a:solidFill>
                  <a:srgbClr val="00693E"/>
                </a:solidFill>
              </a:rPr>
              <a:t>online collegiate social networks” (2011)</a:t>
            </a:r>
            <a:br>
              <a:rPr lang="en-US" sz="1400" dirty="0">
                <a:solidFill>
                  <a:srgbClr val="00693E"/>
                </a:solidFill>
              </a:rPr>
            </a:br>
            <a:r>
              <a:rPr lang="en-US" sz="1400" dirty="0" err="1">
                <a:solidFill>
                  <a:srgbClr val="00693E"/>
                </a:solidFill>
              </a:rPr>
              <a:t>Traud</a:t>
            </a:r>
            <a:r>
              <a:rPr lang="en-US" sz="1400" dirty="0">
                <a:solidFill>
                  <a:srgbClr val="00693E"/>
                </a:solidFill>
              </a:rPr>
              <a:t> </a:t>
            </a:r>
            <a:r>
              <a:rPr lang="en-US" sz="1400" i="1" dirty="0">
                <a:solidFill>
                  <a:srgbClr val="00693E"/>
                </a:solidFill>
              </a:rPr>
              <a:t>et al.</a:t>
            </a:r>
            <a:r>
              <a:rPr lang="en-US" sz="1400" dirty="0">
                <a:solidFill>
                  <a:srgbClr val="00693E"/>
                </a:solidFill>
              </a:rPr>
              <a:t>, “Social structure of Facebook networks” (2012)</a:t>
            </a:r>
            <a:endParaRPr lang="en-US" dirty="0">
              <a:solidFill>
                <a:srgbClr val="00693E"/>
              </a:solidFill>
            </a:endParaRPr>
          </a:p>
        </p:txBody>
      </p:sp>
      <p:sp>
        <p:nvSpPr>
          <p:cNvPr id="4" name="TextBox 3"/>
          <p:cNvSpPr txBox="1"/>
          <p:nvPr/>
        </p:nvSpPr>
        <p:spPr>
          <a:xfrm>
            <a:off x="108695" y="1204988"/>
            <a:ext cx="4205536" cy="1569660"/>
          </a:xfrm>
          <a:prstGeom prst="rect">
            <a:avLst/>
          </a:prstGeom>
          <a:noFill/>
        </p:spPr>
        <p:txBody>
          <a:bodyPr wrap="square" rtlCol="0">
            <a:spAutoFit/>
          </a:bodyPr>
          <a:lstStyle/>
          <a:p>
            <a:r>
              <a:rPr lang="en-US" sz="2400" dirty="0">
                <a:latin typeface="Times New Roman"/>
                <a:cs typeface="Times New Roman"/>
              </a:rPr>
              <a:t>Caltech 2005:</a:t>
            </a:r>
            <a:br>
              <a:rPr lang="en-US" sz="2400" dirty="0">
                <a:latin typeface="Times New Roman"/>
                <a:cs typeface="Times New Roman"/>
              </a:rPr>
            </a:br>
            <a:r>
              <a:rPr lang="en-US" sz="2400" dirty="0">
                <a:latin typeface="Times New Roman"/>
                <a:cs typeface="Times New Roman"/>
              </a:rPr>
              <a:t>Colors indicate residential “House” affiliations</a:t>
            </a:r>
            <a:br>
              <a:rPr lang="en-US" sz="2400" dirty="0">
                <a:latin typeface="Times New Roman"/>
                <a:cs typeface="Times New Roman"/>
              </a:rPr>
            </a:br>
            <a:r>
              <a:rPr lang="en-US" sz="2400" b="1" dirty="0">
                <a:solidFill>
                  <a:schemeClr val="accent4">
                    <a:lumMod val="75000"/>
                  </a:schemeClr>
                </a:solidFill>
                <a:latin typeface="Times New Roman"/>
                <a:cs typeface="Times New Roman"/>
              </a:rPr>
              <a:t>Purple = Not provided</a:t>
            </a:r>
            <a:endParaRPr lang="en-US" sz="2400" dirty="0">
              <a:solidFill>
                <a:schemeClr val="accent4">
                  <a:lumMod val="75000"/>
                </a:schemeClr>
              </a:solidFill>
              <a:latin typeface="Times New Roman"/>
              <a:cs typeface="Times New Roman"/>
            </a:endParaRPr>
          </a:p>
        </p:txBody>
      </p:sp>
      <p:pic>
        <p:nvPicPr>
          <p:cNvPr id="7" name="Picture 2" descr="https://static1.squarespace.com/static/538cea80e4b00f1fad490c1b/58924a7f15d5db3409cfe382/594709072e69cf82238ff5b5/1501457147893/mandi-traud.png?format=300w">
            <a:extLst>
              <a:ext uri="{FF2B5EF4-FFF2-40B4-BE49-F238E27FC236}">
                <a16:creationId xmlns:a16="http://schemas.microsoft.com/office/drawing/2014/main" id="{22AEF206-2257-0F49-8D70-B580519F7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802" y="698956"/>
            <a:ext cx="894522" cy="89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30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00693E"/>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A0A20F-9F4B-70F8-17D4-C3B951D488ED}"/>
              </a:ext>
            </a:extLst>
          </p:cNvPr>
          <p:cNvSpPr/>
          <p:nvPr/>
        </p:nvSpPr>
        <p:spPr>
          <a:xfrm>
            <a:off x="5532120" y="5800"/>
            <a:ext cx="361188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D040A32-D588-F751-47CD-34A6CE6FFFE2}"/>
              </a:ext>
            </a:extLst>
          </p:cNvPr>
          <p:cNvPicPr>
            <a:picLocks noChangeAspect="1"/>
          </p:cNvPicPr>
          <p:nvPr/>
        </p:nvPicPr>
        <p:blipFill>
          <a:blip r:embed="rId3"/>
          <a:stretch>
            <a:fillRect/>
          </a:stretch>
        </p:blipFill>
        <p:spPr>
          <a:xfrm>
            <a:off x="5604594" y="3300608"/>
            <a:ext cx="1672550" cy="1672550"/>
          </a:xfrm>
          <a:prstGeom prst="rect">
            <a:avLst/>
          </a:prstGeom>
        </p:spPr>
      </p:pic>
      <p:pic>
        <p:nvPicPr>
          <p:cNvPr id="16" name="Picture 15">
            <a:extLst>
              <a:ext uri="{FF2B5EF4-FFF2-40B4-BE49-F238E27FC236}">
                <a16:creationId xmlns:a16="http://schemas.microsoft.com/office/drawing/2014/main" id="{AD201F71-9860-A178-77FB-6556103DEF9A}"/>
              </a:ext>
            </a:extLst>
          </p:cNvPr>
          <p:cNvPicPr>
            <a:picLocks noChangeAspect="1"/>
          </p:cNvPicPr>
          <p:nvPr/>
        </p:nvPicPr>
        <p:blipFill>
          <a:blip r:embed="rId4"/>
          <a:stretch>
            <a:fillRect/>
          </a:stretch>
        </p:blipFill>
        <p:spPr>
          <a:xfrm>
            <a:off x="7376200" y="3300608"/>
            <a:ext cx="1672550" cy="1672550"/>
          </a:xfrm>
          <a:prstGeom prst="rect">
            <a:avLst/>
          </a:prstGeom>
        </p:spPr>
      </p:pic>
      <p:sp>
        <p:nvSpPr>
          <p:cNvPr id="4" name="Title 1">
            <a:extLst>
              <a:ext uri="{FF2B5EF4-FFF2-40B4-BE49-F238E27FC236}">
                <a16:creationId xmlns:a16="http://schemas.microsoft.com/office/drawing/2014/main" id="{24C83E55-42FA-204E-ED2C-A136174A0AE6}"/>
              </a:ext>
            </a:extLst>
          </p:cNvPr>
          <p:cNvSpPr txBox="1">
            <a:spLocks/>
          </p:cNvSpPr>
          <p:nvPr/>
        </p:nvSpPr>
        <p:spPr>
          <a:xfrm>
            <a:off x="108695" y="0"/>
            <a:ext cx="7651711" cy="857250"/>
          </a:xfrm>
          <a:prstGeom prst="rect">
            <a:avLst/>
          </a:prstGeom>
        </p:spPr>
        <p:txBody>
          <a:bodyPr>
            <a:normAutofit/>
          </a:bodyPr>
          <a:lstStyle>
            <a:lvl1pPr algn="l" defTabSz="457200" rtl="0" eaLnBrk="0" fontAlgn="base" hangingPunct="0">
              <a:spcBef>
                <a:spcPct val="0"/>
              </a:spcBef>
              <a:spcAft>
                <a:spcPct val="0"/>
              </a:spcAft>
              <a:defRPr sz="3100" kern="1200">
                <a:solidFill>
                  <a:schemeClr val="accent1"/>
                </a:solidFill>
                <a:latin typeface="Times New Roman"/>
                <a:ea typeface="ＭＳ Ｐゴシック" charset="0"/>
                <a:cs typeface="Times New Roman"/>
              </a:defRPr>
            </a:lvl1pPr>
            <a:lvl2pPr algn="l" defTabSz="457200" rtl="0" eaLnBrk="0" fontAlgn="base" hangingPunct="0">
              <a:spcBef>
                <a:spcPct val="0"/>
              </a:spcBef>
              <a:spcAft>
                <a:spcPct val="0"/>
              </a:spcAft>
              <a:defRPr sz="3100">
                <a:solidFill>
                  <a:schemeClr val="accent1"/>
                </a:solidFill>
                <a:latin typeface="Times New Roman" charset="0"/>
                <a:ea typeface="ＭＳ Ｐゴシック" charset="0"/>
              </a:defRPr>
            </a:lvl2pPr>
            <a:lvl3pPr algn="l" defTabSz="457200" rtl="0" eaLnBrk="0" fontAlgn="base" hangingPunct="0">
              <a:spcBef>
                <a:spcPct val="0"/>
              </a:spcBef>
              <a:spcAft>
                <a:spcPct val="0"/>
              </a:spcAft>
              <a:defRPr sz="3100">
                <a:solidFill>
                  <a:schemeClr val="accent1"/>
                </a:solidFill>
                <a:latin typeface="Times New Roman" charset="0"/>
                <a:ea typeface="ＭＳ Ｐゴシック" charset="0"/>
              </a:defRPr>
            </a:lvl3pPr>
            <a:lvl4pPr algn="l" defTabSz="457200" rtl="0" eaLnBrk="0" fontAlgn="base" hangingPunct="0">
              <a:spcBef>
                <a:spcPct val="0"/>
              </a:spcBef>
              <a:spcAft>
                <a:spcPct val="0"/>
              </a:spcAft>
              <a:defRPr sz="3100">
                <a:solidFill>
                  <a:schemeClr val="accent1"/>
                </a:solidFill>
                <a:latin typeface="Times New Roman" charset="0"/>
                <a:ea typeface="ＭＳ Ｐゴシック" charset="0"/>
              </a:defRPr>
            </a:lvl4pPr>
            <a:lvl5pPr algn="l" defTabSz="457200" rtl="0" eaLnBrk="0" fontAlgn="base" hangingPunct="0">
              <a:spcBef>
                <a:spcPct val="0"/>
              </a:spcBef>
              <a:spcAft>
                <a:spcPct val="0"/>
              </a:spcAft>
              <a:defRPr sz="3100">
                <a:solidFill>
                  <a:schemeClr val="accent1"/>
                </a:solidFill>
                <a:latin typeface="Times New Roman" charset="0"/>
                <a:ea typeface="ＭＳ Ｐゴシック" charset="0"/>
              </a:defRPr>
            </a:lvl5pPr>
            <a:lvl6pPr marL="457200" algn="l" defTabSz="457200" rtl="0" fontAlgn="base">
              <a:spcBef>
                <a:spcPct val="0"/>
              </a:spcBef>
              <a:spcAft>
                <a:spcPct val="0"/>
              </a:spcAft>
              <a:defRPr sz="3100">
                <a:solidFill>
                  <a:schemeClr val="accent1"/>
                </a:solidFill>
                <a:latin typeface="Times New Roman" charset="0"/>
                <a:ea typeface="ＭＳ Ｐゴシック" charset="0"/>
              </a:defRPr>
            </a:lvl6pPr>
            <a:lvl7pPr marL="914400" algn="l" defTabSz="457200" rtl="0" fontAlgn="base">
              <a:spcBef>
                <a:spcPct val="0"/>
              </a:spcBef>
              <a:spcAft>
                <a:spcPct val="0"/>
              </a:spcAft>
              <a:defRPr sz="3100">
                <a:solidFill>
                  <a:schemeClr val="accent1"/>
                </a:solidFill>
                <a:latin typeface="Times New Roman" charset="0"/>
                <a:ea typeface="ＭＳ Ｐゴシック" charset="0"/>
              </a:defRPr>
            </a:lvl7pPr>
            <a:lvl8pPr marL="1371600" algn="l" defTabSz="457200" rtl="0" fontAlgn="base">
              <a:spcBef>
                <a:spcPct val="0"/>
              </a:spcBef>
              <a:spcAft>
                <a:spcPct val="0"/>
              </a:spcAft>
              <a:defRPr sz="3100">
                <a:solidFill>
                  <a:schemeClr val="accent1"/>
                </a:solidFill>
                <a:latin typeface="Times New Roman" charset="0"/>
                <a:ea typeface="ＭＳ Ｐゴシック" charset="0"/>
              </a:defRPr>
            </a:lvl8pPr>
            <a:lvl9pPr marL="1828800" algn="l" defTabSz="457200" rtl="0" fontAlgn="base">
              <a:spcBef>
                <a:spcPct val="0"/>
              </a:spcBef>
              <a:spcAft>
                <a:spcPct val="0"/>
              </a:spcAft>
              <a:defRPr sz="3100">
                <a:solidFill>
                  <a:schemeClr val="accent1"/>
                </a:solidFill>
                <a:latin typeface="Times New Roman" charset="0"/>
                <a:ea typeface="ＭＳ Ｐゴシック" charset="0"/>
              </a:defRPr>
            </a:lvl9pPr>
          </a:lstStyle>
          <a:p>
            <a:r>
              <a:rPr lang="en-US" sz="3600" dirty="0">
                <a:solidFill>
                  <a:schemeClr val="bg1"/>
                </a:solidFill>
              </a:rPr>
              <a:t>Takeaway Messages</a:t>
            </a:r>
          </a:p>
        </p:txBody>
      </p:sp>
      <p:sp>
        <p:nvSpPr>
          <p:cNvPr id="5" name="Content Placeholder 2">
            <a:extLst>
              <a:ext uri="{FF2B5EF4-FFF2-40B4-BE49-F238E27FC236}">
                <a16:creationId xmlns:a16="http://schemas.microsoft.com/office/drawing/2014/main" id="{93CFEAE7-E63D-552D-7753-19D95AB9F753}"/>
              </a:ext>
            </a:extLst>
          </p:cNvPr>
          <p:cNvSpPr txBox="1">
            <a:spLocks/>
          </p:cNvSpPr>
          <p:nvPr/>
        </p:nvSpPr>
        <p:spPr>
          <a:xfrm>
            <a:off x="108694" y="577696"/>
            <a:ext cx="8171706" cy="43880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2000" dirty="0">
                <a:solidFill>
                  <a:schemeClr val="bg1"/>
                </a:solidFill>
                <a:latin typeface="Times New Roman"/>
                <a:cs typeface="Times New Roman"/>
              </a:rPr>
              <a:t>CommunitiesSNH2023.Rmd file designed to</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highlight upcoming </a:t>
            </a:r>
            <a:r>
              <a:rPr lang="en-US" sz="2000" dirty="0" err="1">
                <a:solidFill>
                  <a:schemeClr val="bg1"/>
                </a:solidFill>
                <a:latin typeface="Times New Roman"/>
                <a:cs typeface="Times New Roman"/>
              </a:rPr>
              <a:t>IDEANet</a:t>
            </a:r>
            <a:r>
              <a:rPr lang="en-US" sz="2000" dirty="0">
                <a:solidFill>
                  <a:schemeClr val="bg1"/>
                </a:solidFill>
                <a:latin typeface="Times New Roman"/>
                <a:cs typeface="Times New Roman"/>
              </a:rPr>
              <a:t> capabilities</a:t>
            </a:r>
          </a:p>
          <a:p>
            <a:pPr>
              <a:buFont typeface="+mj-lt"/>
              <a:buAutoNum type="arabicPeriod"/>
            </a:pPr>
            <a:r>
              <a:rPr lang="en-US" sz="2000" dirty="0">
                <a:solidFill>
                  <a:schemeClr val="bg1"/>
                </a:solidFill>
                <a:latin typeface="Times New Roman"/>
                <a:cs typeface="Times New Roman"/>
              </a:rPr>
              <a:t>Community detection is “just” unsupervised </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clustering of nodes in the network:</a:t>
            </a:r>
          </a:p>
          <a:p>
            <a:pPr lvl="1">
              <a:buFont typeface="Arial" panose="020B0604020202020204" pitchFamily="34" charset="0"/>
              <a:buChar char="•"/>
            </a:pPr>
            <a:r>
              <a:rPr lang="en-US" sz="2000" dirty="0">
                <a:solidFill>
                  <a:schemeClr val="bg1"/>
                </a:solidFill>
                <a:latin typeface="Times New Roman"/>
                <a:cs typeface="Times New Roman"/>
              </a:rPr>
              <a:t>NFL: No single “right” way to cluster</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(different tools, knobs)</a:t>
            </a:r>
          </a:p>
          <a:p>
            <a:pPr lvl="1">
              <a:buFont typeface="Arial" panose="020B0604020202020204" pitchFamily="34" charset="0"/>
              <a:buChar char="•"/>
            </a:pPr>
            <a:r>
              <a:rPr lang="en-US" sz="2000" dirty="0">
                <a:solidFill>
                  <a:schemeClr val="bg1"/>
                </a:solidFill>
                <a:latin typeface="Times New Roman"/>
                <a:cs typeface="Times New Roman"/>
              </a:rPr>
              <a:t>“Meaning” of identified groups</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depends on your application</a:t>
            </a:r>
          </a:p>
          <a:p>
            <a:pPr>
              <a:buFont typeface="+mj-lt"/>
              <a:buAutoNum type="arabicPeriod"/>
            </a:pPr>
            <a:r>
              <a:rPr lang="en-US" sz="2000" dirty="0">
                <a:solidFill>
                  <a:schemeClr val="bg1"/>
                </a:solidFill>
                <a:latin typeface="Times New Roman"/>
                <a:cs typeface="Times New Roman"/>
              </a:rPr>
              <a:t>CHAMP and Iterative Parameter Maps in R:</a:t>
            </a:r>
          </a:p>
          <a:p>
            <a:pPr lvl="1">
              <a:buFont typeface="Arial" panose="020B0604020202020204" pitchFamily="34" charset="0"/>
              <a:buChar char="•"/>
            </a:pPr>
            <a:r>
              <a:rPr lang="en-US" sz="2000" dirty="0">
                <a:solidFill>
                  <a:schemeClr val="bg1"/>
                </a:solidFill>
                <a:latin typeface="Times New Roman"/>
                <a:cs typeface="Times New Roman"/>
              </a:rPr>
              <a:t>Multilayer modularity capabilities</a:t>
            </a:r>
            <a:br>
              <a:rPr lang="en-US" sz="2000" dirty="0">
                <a:solidFill>
                  <a:schemeClr val="bg1"/>
                </a:solidFill>
                <a:latin typeface="Times New Roman"/>
                <a:cs typeface="Times New Roman"/>
              </a:rPr>
            </a:br>
            <a:r>
              <a:rPr lang="en-US" sz="2000" dirty="0">
                <a:solidFill>
                  <a:schemeClr val="bg1"/>
                </a:solidFill>
                <a:latin typeface="Times New Roman"/>
                <a:cs typeface="Times New Roman"/>
              </a:rPr>
              <a:t>“coming soon”</a:t>
            </a:r>
            <a:br>
              <a:rPr lang="en-US" sz="2000" dirty="0">
                <a:solidFill>
                  <a:schemeClr val="bg1"/>
                </a:solidFill>
                <a:latin typeface="Times New Roman"/>
                <a:cs typeface="Times New Roman"/>
              </a:rPr>
            </a:br>
            <a:r>
              <a:rPr lang="en-US" sz="1800" b="1"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github.com/wweir827/CHAMP</a:t>
            </a:r>
            <a:br>
              <a:rPr lang="en-US" sz="1800" b="1"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br>
            <a:r>
              <a:rPr lang="en-US" sz="1800" b="1"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github.com/ragibson/ModularityPruning</a:t>
            </a:r>
            <a:endParaRPr lang="en-US" sz="1800" dirty="0">
              <a:solidFill>
                <a:schemeClr val="bg1"/>
              </a:solidFill>
              <a:latin typeface="Times New Roman"/>
              <a:cs typeface="Times New Roman"/>
            </a:endParaRPr>
          </a:p>
        </p:txBody>
      </p:sp>
      <p:pic>
        <p:nvPicPr>
          <p:cNvPr id="8" name="Picture 7">
            <a:extLst>
              <a:ext uri="{FF2B5EF4-FFF2-40B4-BE49-F238E27FC236}">
                <a16:creationId xmlns:a16="http://schemas.microsoft.com/office/drawing/2014/main" id="{D448FFBD-B957-620A-80EC-BAEBFD2C3D3A}"/>
              </a:ext>
            </a:extLst>
          </p:cNvPr>
          <p:cNvPicPr>
            <a:picLocks noChangeAspect="1"/>
          </p:cNvPicPr>
          <p:nvPr/>
        </p:nvPicPr>
        <p:blipFill>
          <a:blip r:embed="rId6"/>
          <a:stretch>
            <a:fillRect/>
          </a:stretch>
        </p:blipFill>
        <p:spPr>
          <a:xfrm>
            <a:off x="5930328" y="19298"/>
            <a:ext cx="2815463" cy="1409848"/>
          </a:xfrm>
          <a:prstGeom prst="rect">
            <a:avLst/>
          </a:prstGeom>
        </p:spPr>
      </p:pic>
      <p:pic>
        <p:nvPicPr>
          <p:cNvPr id="11" name="Picture 10">
            <a:extLst>
              <a:ext uri="{FF2B5EF4-FFF2-40B4-BE49-F238E27FC236}">
                <a16:creationId xmlns:a16="http://schemas.microsoft.com/office/drawing/2014/main" id="{E095CBB5-6FB2-A71F-55E9-B75AAA597F07}"/>
              </a:ext>
            </a:extLst>
          </p:cNvPr>
          <p:cNvPicPr>
            <a:picLocks noChangeAspect="1"/>
          </p:cNvPicPr>
          <p:nvPr/>
        </p:nvPicPr>
        <p:blipFill>
          <a:blip r:embed="rId7"/>
          <a:stretch>
            <a:fillRect/>
          </a:stretch>
        </p:blipFill>
        <p:spPr>
          <a:xfrm>
            <a:off x="5606948" y="1413702"/>
            <a:ext cx="1672550" cy="1672550"/>
          </a:xfrm>
          <a:prstGeom prst="rect">
            <a:avLst/>
          </a:prstGeom>
        </p:spPr>
      </p:pic>
      <p:pic>
        <p:nvPicPr>
          <p:cNvPr id="12" name="Picture 11">
            <a:extLst>
              <a:ext uri="{FF2B5EF4-FFF2-40B4-BE49-F238E27FC236}">
                <a16:creationId xmlns:a16="http://schemas.microsoft.com/office/drawing/2014/main" id="{AC8CD197-4B75-16DF-0A7B-6DC8599EE94B}"/>
              </a:ext>
            </a:extLst>
          </p:cNvPr>
          <p:cNvPicPr>
            <a:picLocks noChangeAspect="1"/>
          </p:cNvPicPr>
          <p:nvPr/>
        </p:nvPicPr>
        <p:blipFill>
          <a:blip r:embed="rId8"/>
          <a:stretch>
            <a:fillRect/>
          </a:stretch>
        </p:blipFill>
        <p:spPr>
          <a:xfrm>
            <a:off x="7362756" y="1413702"/>
            <a:ext cx="1672550" cy="1672550"/>
          </a:xfrm>
          <a:prstGeom prst="rect">
            <a:avLst/>
          </a:prstGeom>
        </p:spPr>
      </p:pic>
      <p:sp>
        <p:nvSpPr>
          <p:cNvPr id="13" name="TextBox 12">
            <a:extLst>
              <a:ext uri="{FF2B5EF4-FFF2-40B4-BE49-F238E27FC236}">
                <a16:creationId xmlns:a16="http://schemas.microsoft.com/office/drawing/2014/main" id="{6A6C7A50-A74A-1B2B-D625-ECB520E89B34}"/>
              </a:ext>
            </a:extLst>
          </p:cNvPr>
          <p:cNvSpPr txBox="1"/>
          <p:nvPr/>
        </p:nvSpPr>
        <p:spPr>
          <a:xfrm>
            <a:off x="5850173" y="3024938"/>
            <a:ext cx="1186100" cy="276999"/>
          </a:xfrm>
          <a:prstGeom prst="rect">
            <a:avLst/>
          </a:prstGeom>
          <a:noFill/>
        </p:spPr>
        <p:txBody>
          <a:bodyPr wrap="square" rtlCol="0">
            <a:spAutoFit/>
          </a:bodyPr>
          <a:lstStyle/>
          <a:p>
            <a:pPr algn="ctr"/>
            <a:r>
              <a:rPr lang="en-US" sz="1200" dirty="0"/>
              <a:t>Partitions</a:t>
            </a:r>
          </a:p>
        </p:txBody>
      </p:sp>
      <p:sp>
        <p:nvSpPr>
          <p:cNvPr id="14" name="TextBox 13">
            <a:extLst>
              <a:ext uri="{FF2B5EF4-FFF2-40B4-BE49-F238E27FC236}">
                <a16:creationId xmlns:a16="http://schemas.microsoft.com/office/drawing/2014/main" id="{E4F924A4-401A-B834-8C29-5E63B81EEB05}"/>
              </a:ext>
            </a:extLst>
          </p:cNvPr>
          <p:cNvSpPr txBox="1"/>
          <p:nvPr/>
        </p:nvSpPr>
        <p:spPr>
          <a:xfrm>
            <a:off x="7605981" y="3024937"/>
            <a:ext cx="1186100" cy="276999"/>
          </a:xfrm>
          <a:prstGeom prst="rect">
            <a:avLst/>
          </a:prstGeom>
          <a:noFill/>
        </p:spPr>
        <p:txBody>
          <a:bodyPr wrap="square" rtlCol="0">
            <a:spAutoFit/>
          </a:bodyPr>
          <a:lstStyle/>
          <a:p>
            <a:pPr algn="ctr"/>
            <a:r>
              <a:rPr lang="en-US" sz="1200" dirty="0"/>
              <a:t>CHAMP</a:t>
            </a:r>
          </a:p>
        </p:txBody>
      </p:sp>
      <p:sp>
        <p:nvSpPr>
          <p:cNvPr id="17" name="TextBox 16">
            <a:extLst>
              <a:ext uri="{FF2B5EF4-FFF2-40B4-BE49-F238E27FC236}">
                <a16:creationId xmlns:a16="http://schemas.microsoft.com/office/drawing/2014/main" id="{73AE4B88-6C71-B4B5-B343-8B3EB26B05A2}"/>
              </a:ext>
            </a:extLst>
          </p:cNvPr>
          <p:cNvSpPr txBox="1"/>
          <p:nvPr/>
        </p:nvSpPr>
        <p:spPr>
          <a:xfrm>
            <a:off x="7434656" y="4910438"/>
            <a:ext cx="1555638" cy="276999"/>
          </a:xfrm>
          <a:prstGeom prst="rect">
            <a:avLst/>
          </a:prstGeom>
          <a:noFill/>
        </p:spPr>
        <p:txBody>
          <a:bodyPr wrap="square" rtlCol="0">
            <a:spAutoFit/>
          </a:bodyPr>
          <a:lstStyle/>
          <a:p>
            <a:pPr algn="ctr"/>
            <a:r>
              <a:rPr lang="en-US" sz="1200" dirty="0"/>
              <a:t>Fixed Points</a:t>
            </a:r>
          </a:p>
        </p:txBody>
      </p:sp>
      <p:sp>
        <p:nvSpPr>
          <p:cNvPr id="18" name="TextBox 17">
            <a:extLst>
              <a:ext uri="{FF2B5EF4-FFF2-40B4-BE49-F238E27FC236}">
                <a16:creationId xmlns:a16="http://schemas.microsoft.com/office/drawing/2014/main" id="{5978D3EF-4110-016E-F484-414A9DA9BEB8}"/>
              </a:ext>
            </a:extLst>
          </p:cNvPr>
          <p:cNvSpPr txBox="1"/>
          <p:nvPr/>
        </p:nvSpPr>
        <p:spPr>
          <a:xfrm>
            <a:off x="5355075" y="4910438"/>
            <a:ext cx="2171587" cy="276999"/>
          </a:xfrm>
          <a:prstGeom prst="rect">
            <a:avLst/>
          </a:prstGeom>
          <a:noFill/>
        </p:spPr>
        <p:txBody>
          <a:bodyPr wrap="square" rtlCol="0">
            <a:spAutoFit/>
          </a:bodyPr>
          <a:lstStyle/>
          <a:p>
            <a:pPr algn="ctr"/>
            <a:r>
              <a:rPr lang="en-US" sz="1200" dirty="0"/>
              <a:t>Map Parameters</a:t>
            </a:r>
          </a:p>
        </p:txBody>
      </p:sp>
    </p:spTree>
    <p:extLst>
      <p:ext uri="{BB962C8B-B14F-4D97-AF65-F5344CB8AC3E}">
        <p14:creationId xmlns:p14="http://schemas.microsoft.com/office/powerpoint/2010/main" val="294911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D950-1806-FC4D-9CD3-8A8C864EE4F1}"/>
              </a:ext>
            </a:extLst>
          </p:cNvPr>
          <p:cNvSpPr>
            <a:spLocks noGrp="1"/>
          </p:cNvSpPr>
          <p:nvPr>
            <p:ph type="title"/>
          </p:nvPr>
        </p:nvSpPr>
        <p:spPr>
          <a:xfrm>
            <a:off x="108695" y="0"/>
            <a:ext cx="8898671" cy="857250"/>
          </a:xfrm>
        </p:spPr>
        <p:txBody>
          <a:bodyPr>
            <a:normAutofit/>
          </a:bodyPr>
          <a:lstStyle/>
          <a:p>
            <a:r>
              <a:rPr lang="en-US" sz="3200" b="1" i="1" dirty="0">
                <a:solidFill>
                  <a:srgbClr val="00693E"/>
                </a:solidFill>
              </a:rPr>
              <a:t>This is the typical user:</a:t>
            </a:r>
          </a:p>
        </p:txBody>
      </p:sp>
      <p:pic>
        <p:nvPicPr>
          <p:cNvPr id="3" name="Picture 2">
            <a:extLst>
              <a:ext uri="{FF2B5EF4-FFF2-40B4-BE49-F238E27FC236}">
                <a16:creationId xmlns:a16="http://schemas.microsoft.com/office/drawing/2014/main" id="{120D6068-26A4-4C42-B1D3-8EB8A5879613}"/>
              </a:ext>
            </a:extLst>
          </p:cNvPr>
          <p:cNvPicPr>
            <a:picLocks noChangeAspect="1"/>
          </p:cNvPicPr>
          <p:nvPr/>
        </p:nvPicPr>
        <p:blipFill>
          <a:blip r:embed="rId3"/>
          <a:stretch>
            <a:fillRect/>
          </a:stretch>
        </p:blipFill>
        <p:spPr>
          <a:xfrm>
            <a:off x="136634" y="753680"/>
            <a:ext cx="7912100" cy="4203700"/>
          </a:xfrm>
          <a:prstGeom prst="rect">
            <a:avLst/>
          </a:prstGeom>
        </p:spPr>
      </p:pic>
      <p:pic>
        <p:nvPicPr>
          <p:cNvPr id="4" name="Picture 3">
            <a:extLst>
              <a:ext uri="{FF2B5EF4-FFF2-40B4-BE49-F238E27FC236}">
                <a16:creationId xmlns:a16="http://schemas.microsoft.com/office/drawing/2014/main" id="{1A4F85E8-EE8A-0B4C-8439-2653BE84F3C1}"/>
              </a:ext>
            </a:extLst>
          </p:cNvPr>
          <p:cNvPicPr>
            <a:picLocks noChangeAspect="1"/>
          </p:cNvPicPr>
          <p:nvPr/>
        </p:nvPicPr>
        <p:blipFill>
          <a:blip r:embed="rId4"/>
          <a:stretch>
            <a:fillRect/>
          </a:stretch>
        </p:blipFill>
        <p:spPr>
          <a:xfrm>
            <a:off x="5340207" y="1571950"/>
            <a:ext cx="3782769" cy="3532570"/>
          </a:xfrm>
          <a:prstGeom prst="rect">
            <a:avLst/>
          </a:prstGeom>
        </p:spPr>
      </p:pic>
    </p:spTree>
    <p:extLst>
      <p:ext uri="{BB962C8B-B14F-4D97-AF65-F5344CB8AC3E}">
        <p14:creationId xmlns:p14="http://schemas.microsoft.com/office/powerpoint/2010/main" val="2907589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648A-3220-4C46-B76F-FC1324965D38}"/>
              </a:ext>
            </a:extLst>
          </p:cNvPr>
          <p:cNvSpPr>
            <a:spLocks noGrp="1"/>
          </p:cNvSpPr>
          <p:nvPr>
            <p:ph type="title"/>
          </p:nvPr>
        </p:nvSpPr>
        <p:spPr>
          <a:xfrm>
            <a:off x="108695" y="0"/>
            <a:ext cx="7651711" cy="1229932"/>
          </a:xfrm>
        </p:spPr>
        <p:txBody>
          <a:bodyPr>
            <a:normAutofit/>
          </a:bodyPr>
          <a:lstStyle/>
          <a:p>
            <a:r>
              <a:rPr lang="en-US" dirty="0">
                <a:solidFill>
                  <a:srgbClr val="00693E"/>
                </a:solidFill>
              </a:rPr>
              <a:t>Network Scientists with Karate Trophies </a:t>
            </a:r>
            <a:br>
              <a:rPr lang="en-US" dirty="0"/>
            </a:br>
            <a:r>
              <a:rPr lang="en-US" dirty="0">
                <a:hlinkClick r:id="rId3"/>
              </a:rPr>
              <a:t>http://networkkarate.tumblr.com/</a:t>
            </a:r>
            <a:r>
              <a:rPr lang="en-US" dirty="0"/>
              <a:t> </a:t>
            </a:r>
          </a:p>
        </p:txBody>
      </p:sp>
      <p:pic>
        <p:nvPicPr>
          <p:cNvPr id="3" name="Picture 4" descr="The Zachary’s Karate Club CLUB trophy, having just been shipped to Copenhagen, is ready to be awarded at NetSci 2013.">
            <a:extLst>
              <a:ext uri="{FF2B5EF4-FFF2-40B4-BE49-F238E27FC236}">
                <a16:creationId xmlns:a16="http://schemas.microsoft.com/office/drawing/2014/main" id="{F1DF1F7C-CC5A-C342-9185-EECFC77A0E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67" b="34821"/>
          <a:stretch/>
        </p:blipFill>
        <p:spPr bwMode="auto">
          <a:xfrm>
            <a:off x="183405" y="1309795"/>
            <a:ext cx="4269160" cy="36323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lara Granell is the 16th recipient of the Zachary Karate Club Club prize. For her use of the Karate Club network in her talk, she was awarded a trophy of eminence by Leto Peel (left, winner #15), at the Mediterranean School of Complex Networks in...">
            <a:extLst>
              <a:ext uri="{FF2B5EF4-FFF2-40B4-BE49-F238E27FC236}">
                <a16:creationId xmlns:a16="http://schemas.microsoft.com/office/drawing/2014/main" id="{7736D68F-2505-3540-9293-26AC1950F8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436" y="1309795"/>
            <a:ext cx="4259381" cy="363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08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93E"/>
                </a:solidFill>
              </a:rPr>
              <a:t>Zachary Karate Club</a:t>
            </a:r>
          </a:p>
        </p:txBody>
      </p:sp>
      <p:pic>
        <p:nvPicPr>
          <p:cNvPr id="4" name="Picture 3"/>
          <p:cNvPicPr>
            <a:picLocks noChangeAspect="1"/>
          </p:cNvPicPr>
          <p:nvPr/>
        </p:nvPicPr>
        <p:blipFill>
          <a:blip r:embed="rId3"/>
          <a:stretch>
            <a:fillRect/>
          </a:stretch>
        </p:blipFill>
        <p:spPr>
          <a:xfrm>
            <a:off x="1034874" y="770379"/>
            <a:ext cx="7011160" cy="3510847"/>
          </a:xfrm>
          <a:prstGeom prst="rect">
            <a:avLst/>
          </a:prstGeom>
        </p:spPr>
      </p:pic>
      <p:sp>
        <p:nvSpPr>
          <p:cNvPr id="5" name="TextBox 4"/>
          <p:cNvSpPr txBox="1"/>
          <p:nvPr/>
        </p:nvSpPr>
        <p:spPr>
          <a:xfrm>
            <a:off x="0" y="4113916"/>
            <a:ext cx="9143999" cy="923330"/>
          </a:xfrm>
          <a:prstGeom prst="rect">
            <a:avLst/>
          </a:prstGeom>
          <a:noFill/>
        </p:spPr>
        <p:txBody>
          <a:bodyPr wrap="square" rtlCol="0">
            <a:spAutoFit/>
          </a:bodyPr>
          <a:lstStyle/>
          <a:p>
            <a:pPr algn="ctr"/>
            <a:r>
              <a:rPr lang="en-US" dirty="0"/>
              <a:t>This partition optimizes </a:t>
            </a:r>
            <a:r>
              <a:rPr lang="en-US" b="1" i="1" dirty="0">
                <a:solidFill>
                  <a:schemeClr val="accent2"/>
                </a:solidFill>
              </a:rPr>
              <a:t>modularity</a:t>
            </a:r>
            <a:r>
              <a:rPr lang="en-US" dirty="0"/>
              <a:t> (at default resolution) which measures </a:t>
            </a:r>
            <a:br>
              <a:rPr lang="en-US" dirty="0"/>
            </a:br>
            <a:r>
              <a:rPr lang="en-US" dirty="0"/>
              <a:t>the number of intra-community ties (relative to a random model)</a:t>
            </a:r>
          </a:p>
          <a:p>
            <a:pPr algn="ctr"/>
            <a:r>
              <a:rPr lang="en-US" b="1" i="1" dirty="0"/>
              <a:t>“If your method doesn’t work on this network, then go home.”</a:t>
            </a:r>
          </a:p>
        </p:txBody>
      </p:sp>
    </p:spTree>
    <p:extLst>
      <p:ext uri="{BB962C8B-B14F-4D97-AF65-F5344CB8AC3E}">
        <p14:creationId xmlns:p14="http://schemas.microsoft.com/office/powerpoint/2010/main" val="35548963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693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FFF69D-5AE5-5944-8CFE-9718953AD662}"/>
              </a:ext>
            </a:extLst>
          </p:cNvPr>
          <p:cNvPicPr>
            <a:picLocks noChangeAspect="1"/>
          </p:cNvPicPr>
          <p:nvPr/>
        </p:nvPicPr>
        <p:blipFill>
          <a:blip r:embed="rId3"/>
          <a:stretch>
            <a:fillRect/>
          </a:stretch>
        </p:blipFill>
        <p:spPr>
          <a:xfrm>
            <a:off x="6521064" y="6329"/>
            <a:ext cx="2617337" cy="2996229"/>
          </a:xfrm>
          <a:prstGeom prst="rect">
            <a:avLst/>
          </a:prstGeom>
        </p:spPr>
      </p:pic>
      <p:sp>
        <p:nvSpPr>
          <p:cNvPr id="9" name="TextBox 8">
            <a:extLst>
              <a:ext uri="{FF2B5EF4-FFF2-40B4-BE49-F238E27FC236}">
                <a16:creationId xmlns:a16="http://schemas.microsoft.com/office/drawing/2014/main" id="{ECE31DDA-77CA-4247-8186-34270D242224}"/>
              </a:ext>
            </a:extLst>
          </p:cNvPr>
          <p:cNvSpPr txBox="1"/>
          <p:nvPr/>
        </p:nvSpPr>
        <p:spPr>
          <a:xfrm>
            <a:off x="440311" y="472193"/>
            <a:ext cx="6067734"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Modularity is problematic</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Modularity maximization remains most used method of community detection</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b="1" dirty="0">
                <a:solidFill>
                  <a:schemeClr val="bg1"/>
                </a:solidFill>
              </a:rPr>
              <a:t>Frequently misused</a:t>
            </a:r>
          </a:p>
          <a:p>
            <a:pPr marL="800100" lvl="1" indent="-342900">
              <a:buFont typeface="Wingdings" pitchFamily="2" charset="2"/>
              <a:buChar char="§"/>
            </a:pPr>
            <a:r>
              <a:rPr lang="en-US" sz="2400" dirty="0">
                <a:solidFill>
                  <a:schemeClr val="bg1"/>
                </a:solidFill>
              </a:rPr>
              <a:t>Heuristics </a:t>
            </a:r>
            <a:r>
              <a:rPr lang="en-US" sz="2400" dirty="0">
                <a:solidFill>
                  <a:schemeClr val="bg1"/>
                </a:solidFill>
                <a:sym typeface="Wingdings" pitchFamily="2" charset="2"/>
              </a:rPr>
              <a:t> Stochastic</a:t>
            </a:r>
          </a:p>
          <a:p>
            <a:pPr marL="800100" lvl="1" indent="-342900">
              <a:buFont typeface="Wingdings" pitchFamily="2" charset="2"/>
              <a:buChar char="§"/>
            </a:pPr>
            <a:r>
              <a:rPr lang="en-US" sz="2400" dirty="0">
                <a:solidFill>
                  <a:schemeClr val="bg1"/>
                </a:solidFill>
                <a:sym typeface="Wingdings" pitchFamily="2" charset="2"/>
              </a:rPr>
              <a:t>Pick resolution </a:t>
            </a:r>
            <a:r>
              <a:rPr lang="en-US" sz="2400" dirty="0">
                <a:solidFill>
                  <a:schemeClr val="bg1"/>
                </a:solidFill>
                <a:latin typeface="Symbol" pitchFamily="2" charset="2"/>
                <a:sym typeface="Wingdings" pitchFamily="2" charset="2"/>
              </a:rPr>
              <a:t>g</a:t>
            </a:r>
            <a:r>
              <a:rPr lang="en-US" sz="2400" dirty="0">
                <a:solidFill>
                  <a:schemeClr val="bg1"/>
                </a:solidFill>
                <a:sym typeface="Wingdings" pitchFamily="2" charset="2"/>
              </a:rPr>
              <a:t> &amp; coupling </a:t>
            </a:r>
            <a:r>
              <a:rPr lang="en-US" sz="2400" dirty="0">
                <a:solidFill>
                  <a:schemeClr val="bg1"/>
                </a:solidFill>
                <a:latin typeface="Symbol" pitchFamily="2" charset="2"/>
                <a:sym typeface="Wingdings" pitchFamily="2" charset="2"/>
              </a:rPr>
              <a:t>w</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i="1" dirty="0">
                <a:solidFill>
                  <a:schemeClr val="bg1"/>
                </a:solidFill>
              </a:rPr>
              <a:t>If you’re going to use modularity, </a:t>
            </a:r>
            <a:br>
              <a:rPr lang="en-US" sz="2400" i="1" dirty="0">
                <a:solidFill>
                  <a:schemeClr val="bg1"/>
                </a:solidFill>
              </a:rPr>
            </a:br>
            <a:r>
              <a:rPr lang="en-US" sz="2400" i="1" dirty="0">
                <a:solidFill>
                  <a:schemeClr val="bg1"/>
                </a:solidFill>
              </a:rPr>
              <a:t>we want to help you use it right  </a:t>
            </a:r>
          </a:p>
        </p:txBody>
      </p:sp>
      <p:pic>
        <p:nvPicPr>
          <p:cNvPr id="7" name="Picture 6">
            <a:extLst>
              <a:ext uri="{FF2B5EF4-FFF2-40B4-BE49-F238E27FC236}">
                <a16:creationId xmlns:a16="http://schemas.microsoft.com/office/drawing/2014/main" id="{010AD86B-41B0-4347-A21F-9A434569E8BC}"/>
              </a:ext>
            </a:extLst>
          </p:cNvPr>
          <p:cNvPicPr>
            <a:picLocks noChangeAspect="1"/>
          </p:cNvPicPr>
          <p:nvPr/>
        </p:nvPicPr>
        <p:blipFill>
          <a:blip r:embed="rId4"/>
          <a:stretch>
            <a:fillRect/>
          </a:stretch>
        </p:blipFill>
        <p:spPr>
          <a:xfrm>
            <a:off x="6521064" y="2992582"/>
            <a:ext cx="2617335" cy="2144587"/>
          </a:xfrm>
          <a:prstGeom prst="rect">
            <a:avLst/>
          </a:prstGeom>
        </p:spPr>
      </p:pic>
    </p:spTree>
    <p:extLst>
      <p:ext uri="{BB962C8B-B14F-4D97-AF65-F5344CB8AC3E}">
        <p14:creationId xmlns:p14="http://schemas.microsoft.com/office/powerpoint/2010/main" val="389328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C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8707</TotalTime>
  <Words>3422</Words>
  <Application>Microsoft Macintosh PowerPoint</Application>
  <PresentationFormat>On-screen Show (16:9)</PresentationFormat>
  <Paragraphs>219</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Symbol</vt:lpstr>
      <vt:lpstr>Times New Roman</vt:lpstr>
      <vt:lpstr>Wingdings</vt:lpstr>
      <vt:lpstr>UNC Theme</vt:lpstr>
      <vt:lpstr>Community Detection in R at SNH 2023 Peter J. Mucha, Dartmouth College</vt:lpstr>
      <vt:lpstr>Facebook Traud et al., “Comparing community structure to characteristics in  online collegiate social networks” (2011) Traud et al., “Social structure of Facebook networks” (2012)</vt:lpstr>
      <vt:lpstr>Facebook Traud et al., “Comparing community structure to characteristics in  online collegiate social networks” (2011) Traud et al., “Social structure of Facebook networks” (2012)</vt:lpstr>
      <vt:lpstr>Facebook Traud et al., “Comparing community structure to characteristics in  online collegiate social networks” (2011) Traud et al., “Social structure of Facebook networks” (2012)</vt:lpstr>
      <vt:lpstr>PowerPoint Presentation</vt:lpstr>
      <vt:lpstr>This is the typical user:</vt:lpstr>
      <vt:lpstr>Network Scientists with Karate Trophies  http://networkkarate.tumblr.com/ </vt:lpstr>
      <vt:lpstr>Zachary Karate Club</vt:lpstr>
      <vt:lpstr>PowerPoint Presentation</vt:lpstr>
      <vt:lpstr>Modularity with resolution parameter g (Newman &amp; Girvan, 2004; Reichardt &amp; Bornholdt, 2006)</vt:lpstr>
      <vt:lpstr>Convex Hull of Admissible Modularity Partitions</vt:lpstr>
      <vt:lpstr>How to pick g? (1) CHAMP</vt:lpstr>
      <vt:lpstr>Qs(g) isn’t a point. Each partition s defines a line.</vt:lpstr>
      <vt:lpstr>Qs(g) isn’t a point. Each partition s defines a line.</vt:lpstr>
      <vt:lpstr>Modularity-SBM Equivalence (Newman, 2016)</vt:lpstr>
      <vt:lpstr>Fixing v. Varying K for  Zachary’s Karate Club</vt:lpstr>
      <vt:lpstr>Zachary Karate Club</vt:lpstr>
      <vt:lpstr>Karate Club: “ModularityPruning” Iterative Map on Parameter Space</vt:lpstr>
      <vt:lpstr>PowerPoint Presentation</vt:lpstr>
      <vt:lpstr>PowerPoint Presentation</vt:lpstr>
    </vt:vector>
  </TitlesOfParts>
  <Company>unc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lbroeils</dc:creator>
  <cp:lastModifiedBy>Peter Mucha</cp:lastModifiedBy>
  <cp:revision>826</cp:revision>
  <cp:lastPrinted>2023-05-16T13:56:11Z</cp:lastPrinted>
  <dcterms:created xsi:type="dcterms:W3CDTF">2010-02-26T14:47:32Z</dcterms:created>
  <dcterms:modified xsi:type="dcterms:W3CDTF">2023-05-16T21:30:55Z</dcterms:modified>
</cp:coreProperties>
</file>